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256" r:id="rId2"/>
    <p:sldId id="258" r:id="rId3"/>
    <p:sldId id="257" r:id="rId4"/>
    <p:sldId id="259" r:id="rId5"/>
    <p:sldId id="263" r:id="rId6"/>
    <p:sldId id="333" r:id="rId7"/>
    <p:sldId id="265" r:id="rId8"/>
    <p:sldId id="268" r:id="rId9"/>
    <p:sldId id="270" r:id="rId10"/>
    <p:sldId id="271" r:id="rId11"/>
    <p:sldId id="273" r:id="rId12"/>
    <p:sldId id="322" r:id="rId13"/>
    <p:sldId id="281" r:id="rId14"/>
    <p:sldId id="282" r:id="rId15"/>
    <p:sldId id="283" r:id="rId16"/>
    <p:sldId id="275" r:id="rId17"/>
    <p:sldId id="277" r:id="rId18"/>
    <p:sldId id="284" r:id="rId19"/>
    <p:sldId id="323" r:id="rId20"/>
    <p:sldId id="280" r:id="rId21"/>
    <p:sldId id="286" r:id="rId22"/>
    <p:sldId id="287" r:id="rId23"/>
    <p:sldId id="288" r:id="rId24"/>
    <p:sldId id="289" r:id="rId25"/>
    <p:sldId id="299" r:id="rId26"/>
    <p:sldId id="293" r:id="rId27"/>
    <p:sldId id="305" r:id="rId28"/>
    <p:sldId id="362" r:id="rId29"/>
    <p:sldId id="363" r:id="rId30"/>
    <p:sldId id="300" r:id="rId31"/>
    <p:sldId id="295" r:id="rId32"/>
    <p:sldId id="297" r:id="rId33"/>
    <p:sldId id="344" r:id="rId34"/>
    <p:sldId id="345" r:id="rId35"/>
    <p:sldId id="301" r:id="rId36"/>
    <p:sldId id="302" r:id="rId37"/>
    <p:sldId id="325" r:id="rId38"/>
    <p:sldId id="324" r:id="rId39"/>
    <p:sldId id="303" r:id="rId40"/>
    <p:sldId id="304" r:id="rId41"/>
    <p:sldId id="308" r:id="rId42"/>
    <p:sldId id="306" r:id="rId43"/>
    <p:sldId id="365" r:id="rId44"/>
    <p:sldId id="307" r:id="rId45"/>
    <p:sldId id="326" r:id="rId46"/>
    <p:sldId id="309" r:id="rId47"/>
    <p:sldId id="364" r:id="rId48"/>
    <p:sldId id="313" r:id="rId49"/>
    <p:sldId id="328" r:id="rId50"/>
    <p:sldId id="329" r:id="rId51"/>
    <p:sldId id="314" r:id="rId52"/>
    <p:sldId id="331" r:id="rId53"/>
    <p:sldId id="330" r:id="rId54"/>
    <p:sldId id="317" r:id="rId55"/>
    <p:sldId id="343" r:id="rId56"/>
    <p:sldId id="318" r:id="rId57"/>
    <p:sldId id="337" r:id="rId58"/>
    <p:sldId id="338" r:id="rId59"/>
    <p:sldId id="341" r:id="rId60"/>
    <p:sldId id="339" r:id="rId61"/>
    <p:sldId id="340" r:id="rId62"/>
    <p:sldId id="346" r:id="rId63"/>
    <p:sldId id="334" r:id="rId64"/>
    <p:sldId id="310" r:id="rId65"/>
    <p:sldId id="332" r:id="rId66"/>
    <p:sldId id="335" r:id="rId67"/>
    <p:sldId id="347" r:id="rId68"/>
    <p:sldId id="348" r:id="rId69"/>
    <p:sldId id="349" r:id="rId70"/>
    <p:sldId id="350" r:id="rId71"/>
    <p:sldId id="351" r:id="rId72"/>
    <p:sldId id="352" r:id="rId73"/>
    <p:sldId id="353" r:id="rId74"/>
    <p:sldId id="354" r:id="rId75"/>
    <p:sldId id="355" r:id="rId76"/>
    <p:sldId id="356" r:id="rId77"/>
    <p:sldId id="357" r:id="rId78"/>
    <p:sldId id="358" r:id="rId79"/>
    <p:sldId id="359" r:id="rId80"/>
    <p:sldId id="360" r:id="rId81"/>
    <p:sldId id="361" r:id="rId82"/>
    <p:sldId id="366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34"/>
    <p:restoredTop sz="94705"/>
  </p:normalViewPr>
  <p:slideViewPr>
    <p:cSldViewPr snapToObjects="1">
      <p:cViewPr varScale="1">
        <p:scale>
          <a:sx n="123" d="100"/>
          <a:sy n="123" d="100"/>
        </p:scale>
        <p:origin x="12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wmf"/><Relationship Id="rId1" Type="http://schemas.openxmlformats.org/officeDocument/2006/relationships/image" Target="../media/image16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wmf"/><Relationship Id="rId2" Type="http://schemas.openxmlformats.org/officeDocument/2006/relationships/image" Target="../media/image151.wmf"/><Relationship Id="rId1" Type="http://schemas.openxmlformats.org/officeDocument/2006/relationships/image" Target="../media/image15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wmf"/><Relationship Id="rId1" Type="http://schemas.openxmlformats.org/officeDocument/2006/relationships/image" Target="../media/image15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E2AF0-A065-1540-A085-08288E7798DF}" type="datetimeFigureOut">
              <a:rPr lang="en-US" smtClean="0"/>
              <a:t>9/24/25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87BE6-0E95-8748-BA04-7E788462C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1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berkeley.edu/~jduchi/projects/matrix_prop.pdf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berkeley.edu/~jduchi/projects/matrix_prop.pdf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Thanks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 Joseph E. Gonzalez, Tom Mitchell </a:t>
            </a:r>
            <a:endParaRPr kumimoji="1"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02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(2/25/14 11:04) -----</a:t>
            </a:r>
          </a:p>
          <a:p>
            <a:r>
              <a:rPr lang="en-US"/>
              <a:t>Noise assumption is zero mean.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58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02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(2/25/14 11:04) -----</a:t>
            </a:r>
          </a:p>
          <a:p>
            <a:r>
              <a:rPr lang="en-US"/>
              <a:t>Mention linear assumption in true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0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{L}(\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{D}; \theta, \sigma^2)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=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{1}{\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sigma^n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(2 \pi)^{\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{n}{2}}}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\left( -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{1}{2 \sigma^2 } \sum_{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 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theta^T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)^2  \right) \\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99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P(\{Y\}_{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 | \{X\}_{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=1}^n)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= \prod_{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 P(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propto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\prod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\left( -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{(y -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theta^T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x)^2}{2 \sigma^2 }  \right)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05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P(\{Y\}_{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 | \{X\}_{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=1}^n)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= \prod_{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 P(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propto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\prod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\left( -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{(y -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theta^T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x)^2}{2 \sigma^2 }  \right)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05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P(\{Y\}_{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 | \{X\}_{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=1}^n)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= \prod_{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 P(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propto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\prod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\left( -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{(y -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theta^T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x)^2}{2 \sigma^2 }  \right)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05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P(\{Y\}_{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 | \{X\}_{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=1}^n)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= \prod_{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 P(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propto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\prod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\left( -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{(y -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theta^T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x)^2}{2 \sigma^2 }  \right)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05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05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http://www.cs.berkeley.edu/~jduchi/projects/matrix_prop.pdf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90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http://www.cs.berkeley.edu/~jduchi/projects/matrix_prop.pdf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90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2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27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82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69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83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71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9/24/25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8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9/24/25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24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9/24/25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98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02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34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73250-E4C2-474F-8CC4-8F9E8252976B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96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as.ucla.edu/~vandenbe/103/lectures/qr.pdf" TargetMode="External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hyperlink" Target="http://yaroslavvb.blogspot.com/2011/02/junction-trees-in-numerical-analysis.html" TargetMode="External"/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12" Type="http://schemas.openxmlformats.org/officeDocument/2006/relationships/hyperlink" Target="http://ssg.mit.edu/~willsky/publ_pdfs/185_pub_MLR.pdf" TargetMode="External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11" Type="http://schemas.openxmlformats.org/officeDocument/2006/relationships/image" Target="../media/image77.emf"/><Relationship Id="rId5" Type="http://schemas.openxmlformats.org/officeDocument/2006/relationships/image" Target="../media/image71.emf"/><Relationship Id="rId10" Type="http://schemas.openxmlformats.org/officeDocument/2006/relationships/image" Target="../media/image76.emf"/><Relationship Id="rId4" Type="http://schemas.openxmlformats.org/officeDocument/2006/relationships/image" Target="../media/image70.emf"/><Relationship Id="rId9" Type="http://schemas.openxmlformats.org/officeDocument/2006/relationships/image" Target="../media/image7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7" Type="http://schemas.openxmlformats.org/officeDocument/2006/relationships/image" Target="../media/image80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5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image" Target="../media/image51.emf"/><Relationship Id="rId7" Type="http://schemas.openxmlformats.org/officeDocument/2006/relationships/image" Target="../media/image85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7" Type="http://schemas.openxmlformats.org/officeDocument/2006/relationships/image" Target="../media/image103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3" Type="http://schemas.openxmlformats.org/officeDocument/2006/relationships/image" Target="../media/image112.emf"/><Relationship Id="rId7" Type="http://schemas.openxmlformats.org/officeDocument/2006/relationships/image" Target="../media/image10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emf"/><Relationship Id="rId5" Type="http://schemas.openxmlformats.org/officeDocument/2006/relationships/image" Target="../media/image107.emf"/><Relationship Id="rId4" Type="http://schemas.openxmlformats.org/officeDocument/2006/relationships/image" Target="../media/image106.emf"/><Relationship Id="rId9" Type="http://schemas.openxmlformats.org/officeDocument/2006/relationships/image" Target="../media/image1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emf"/><Relationship Id="rId4" Type="http://schemas.openxmlformats.org/officeDocument/2006/relationships/image" Target="../media/image120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emf"/><Relationship Id="rId5" Type="http://schemas.openxmlformats.org/officeDocument/2006/relationships/image" Target="../media/image128.emf"/><Relationship Id="rId4" Type="http://schemas.openxmlformats.org/officeDocument/2006/relationships/image" Target="../media/image127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eople.stern.nyu.edu/wgreene/MathStat/GreeneChapter4.pd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5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4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7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9.png"/><Relationship Id="rId4" Type="http://schemas.openxmlformats.org/officeDocument/2006/relationships/image" Target="../media/image148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1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50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53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5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54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56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57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58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59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61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6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14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838200"/>
            <a:ext cx="8839200" cy="1470025"/>
          </a:xfrm>
        </p:spPr>
        <p:txBody>
          <a:bodyPr/>
          <a:lstStyle/>
          <a:p>
            <a:r>
              <a:rPr lang="en-US" dirty="0"/>
              <a:t>Linear Regression and the </a:t>
            </a:r>
            <a:br>
              <a:rPr lang="en-US" dirty="0"/>
            </a:br>
            <a:r>
              <a:rPr lang="en-US" dirty="0"/>
              <a:t>Bias Variance Tradeoff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2895600"/>
            <a:ext cx="6019800" cy="123711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Lectured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Shangsong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Liang</a:t>
            </a:r>
          </a:p>
          <a:p>
            <a:r>
              <a:rPr kumimoji="1" lang="en-US" altLang="zh-CN" dirty="0"/>
              <a:t>Sun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Yat-sen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University</a:t>
            </a:r>
            <a:endParaRPr kumimoji="1"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28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2286000" y="5910590"/>
            <a:ext cx="3886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286000" y="2405390"/>
            <a:ext cx="0" cy="3505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286000" y="4386590"/>
            <a:ext cx="1981200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23398" y="3095416"/>
            <a:ext cx="565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2"/>
                </a:solidFill>
              </a:rPr>
              <a:t>*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74198" y="194819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38319" y="41249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2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6173954" y="56489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1</a:t>
            </a:r>
            <a:endParaRPr lang="en-US" sz="2800" dirty="0"/>
          </a:p>
        </p:txBody>
      </p:sp>
      <p:sp>
        <p:nvSpPr>
          <p:cNvPr id="26" name="Oval Callout 25"/>
          <p:cNvSpPr/>
          <p:nvPr/>
        </p:nvSpPr>
        <p:spPr>
          <a:xfrm>
            <a:off x="5638800" y="1948190"/>
            <a:ext cx="1524000" cy="947410"/>
          </a:xfrm>
          <a:prstGeom prst="wedgeEllipseCallout">
            <a:avLst>
              <a:gd name="adj1" fmla="val -55981"/>
              <a:gd name="adj2" fmla="val 8256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I’m lonely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4400" y="626160"/>
            <a:ext cx="2025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So far …</a:t>
            </a:r>
          </a:p>
        </p:txBody>
      </p:sp>
    </p:spTree>
    <p:extLst>
      <p:ext uri="{BB962C8B-B14F-4D97-AF65-F5344CB8AC3E}">
        <p14:creationId xmlns:p14="http://schemas.microsoft.com/office/powerpoint/2010/main" val="1555124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739537" y="3505200"/>
            <a:ext cx="5880463" cy="3200400"/>
            <a:chOff x="1739537" y="3505200"/>
            <a:chExt cx="5880463" cy="3200400"/>
          </a:xfrm>
        </p:grpSpPr>
        <p:sp>
          <p:nvSpPr>
            <p:cNvPr id="7" name="Rectangle 6"/>
            <p:cNvSpPr/>
            <p:nvPr/>
          </p:nvSpPr>
          <p:spPr>
            <a:xfrm>
              <a:off x="1739537" y="3886200"/>
              <a:ext cx="5880463" cy="2819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69657" y="3505200"/>
              <a:ext cx="1501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Plate Diagram</a:t>
              </a:r>
            </a:p>
          </p:txBody>
        </p:sp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3337" y="6261096"/>
              <a:ext cx="2070463" cy="36830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Independent and Identically Distributed (</a:t>
            </a:r>
            <a:r>
              <a:rPr lang="en-US" dirty="0" err="1"/>
              <a:t>iid</a:t>
            </a:r>
            <a:r>
              <a:rPr lang="en-US" dirty="0"/>
              <a:t>)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/>
              <a:t>For </a:t>
            </a:r>
            <a:r>
              <a:rPr lang="en-US" i="1" dirty="0"/>
              <a:t>n</a:t>
            </a:r>
            <a:r>
              <a:rPr lang="en-US" dirty="0"/>
              <a:t> data points: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3507" y="4096349"/>
            <a:ext cx="1911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Response Variable</a:t>
            </a:r>
          </a:p>
          <a:p>
            <a:pPr algn="ctr"/>
            <a:r>
              <a:rPr lang="en-US" dirty="0"/>
              <a:t>(Scalar)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86410" y="4096349"/>
            <a:ext cx="2219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Independent Variable</a:t>
            </a:r>
          </a:p>
          <a:p>
            <a:pPr algn="ctr"/>
            <a:r>
              <a:rPr lang="en-US" dirty="0"/>
              <a:t>(Vector)</a:t>
            </a:r>
          </a:p>
        </p:txBody>
      </p:sp>
      <p:sp>
        <p:nvSpPr>
          <p:cNvPr id="18" name="Oval 17"/>
          <p:cNvSpPr/>
          <p:nvPr/>
        </p:nvSpPr>
        <p:spPr>
          <a:xfrm>
            <a:off x="2755107" y="4818880"/>
            <a:ext cx="838200" cy="838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x</a:t>
            </a:r>
            <a:r>
              <a:rPr lang="en-US" sz="3600" i="1" baseline="-25000" dirty="0"/>
              <a:t>i</a:t>
            </a:r>
            <a:endParaRPr lang="en-US" sz="3600" i="1" dirty="0"/>
          </a:p>
        </p:txBody>
      </p:sp>
      <p:sp>
        <p:nvSpPr>
          <p:cNvPr id="24" name="Oval 23"/>
          <p:cNvSpPr/>
          <p:nvPr/>
        </p:nvSpPr>
        <p:spPr>
          <a:xfrm>
            <a:off x="5772941" y="4818880"/>
            <a:ext cx="838200" cy="838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y</a:t>
            </a:r>
            <a:r>
              <a:rPr lang="en-US" sz="3600" i="1" baseline="-25000" dirty="0" err="1"/>
              <a:t>i</a:t>
            </a:r>
            <a:endParaRPr lang="en-US" sz="3600" i="1" dirty="0"/>
          </a:p>
        </p:txBody>
      </p:sp>
      <p:cxnSp>
        <p:nvCxnSpPr>
          <p:cNvPr id="26" name="Straight Arrow Connector 25"/>
          <p:cNvCxnSpPr>
            <a:stCxn id="18" idx="6"/>
            <a:endCxn id="24" idx="2"/>
          </p:cNvCxnSpPr>
          <p:nvPr/>
        </p:nvCxnSpPr>
        <p:spPr>
          <a:xfrm>
            <a:off x="3593307" y="5237980"/>
            <a:ext cx="217963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197100"/>
            <a:ext cx="5397500" cy="1155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5676900"/>
            <a:ext cx="1473200" cy="4191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5683250"/>
            <a:ext cx="12446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7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Joint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95600"/>
            <a:ext cx="8229600" cy="2697163"/>
          </a:xfrm>
        </p:spPr>
        <p:txBody>
          <a:bodyPr/>
          <a:lstStyle/>
          <a:p>
            <a:r>
              <a:rPr lang="en-US" dirty="0"/>
              <a:t>For </a:t>
            </a:r>
            <a:r>
              <a:rPr lang="en-US" i="1" dirty="0"/>
              <a:t>n</a:t>
            </a:r>
            <a:r>
              <a:rPr lang="en-US" dirty="0"/>
              <a:t> data points </a:t>
            </a:r>
            <a:r>
              <a:rPr lang="en-US" b="1" dirty="0"/>
              <a:t>independent and identically distributed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iid</a:t>
            </a:r>
            <a:r>
              <a:rPr lang="en-US" b="1" dirty="0"/>
              <a:t>)</a:t>
            </a:r>
            <a:r>
              <a:rPr lang="en-US" dirty="0"/>
              <a:t>: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67000" y="1447800"/>
            <a:ext cx="4051663" cy="1313852"/>
            <a:chOff x="1739537" y="1810349"/>
            <a:chExt cx="4051663" cy="1313852"/>
          </a:xfrm>
        </p:grpSpPr>
        <p:sp>
          <p:nvSpPr>
            <p:cNvPr id="7" name="Rectangle 6"/>
            <p:cNvSpPr/>
            <p:nvPr/>
          </p:nvSpPr>
          <p:spPr>
            <a:xfrm>
              <a:off x="1739537" y="1810349"/>
              <a:ext cx="4051663" cy="131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1981200" y="1981200"/>
              <a:ext cx="838200" cy="838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x</a:t>
              </a:r>
              <a:r>
                <a:rPr lang="en-US" sz="3600" i="1" baseline="-25000" dirty="0"/>
                <a:t>i</a:t>
              </a:r>
              <a:endParaRPr lang="en-US" sz="3600" i="1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4407693" y="1981200"/>
              <a:ext cx="838200" cy="838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 err="1"/>
                <a:t>y</a:t>
              </a:r>
              <a:r>
                <a:rPr lang="en-US" sz="3600" i="1" baseline="-25000" dirty="0" err="1"/>
                <a:t>i</a:t>
              </a:r>
              <a:endParaRPr lang="en-US" sz="3600" i="1" dirty="0"/>
            </a:p>
          </p:txBody>
        </p:sp>
        <p:cxnSp>
          <p:nvCxnSpPr>
            <p:cNvPr id="26" name="Straight Arrow Connector 25"/>
            <p:cNvCxnSpPr>
              <a:stCxn id="18" idx="6"/>
              <a:endCxn id="24" idx="2"/>
            </p:cNvCxnSpPr>
            <p:nvPr/>
          </p:nvCxnSpPr>
          <p:spPr>
            <a:xfrm>
              <a:off x="2819400" y="2400300"/>
              <a:ext cx="158829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819400"/>
              <a:ext cx="254000" cy="215900"/>
            </a:xfrm>
            <a:prstGeom prst="rect">
              <a:avLst/>
            </a:prstGeom>
          </p:spPr>
        </p:pic>
      </p:grp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3788994"/>
            <a:ext cx="4927600" cy="29166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08663" y="5257800"/>
            <a:ext cx="4711338" cy="1600199"/>
          </a:xfrm>
          <a:prstGeom prst="rect">
            <a:avLst/>
          </a:pr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9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Rewriting with Matrix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685800"/>
          </a:xfrm>
        </p:spPr>
        <p:txBody>
          <a:bodyPr/>
          <a:lstStyle/>
          <a:p>
            <a:r>
              <a:rPr lang="en-US" dirty="0"/>
              <a:t>Represent data                                         as: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371600"/>
            <a:ext cx="3340100" cy="4699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81000" y="2286000"/>
            <a:ext cx="4649727" cy="4419600"/>
            <a:chOff x="381000" y="2286000"/>
            <a:chExt cx="4649727" cy="4419600"/>
          </a:xfrm>
        </p:grpSpPr>
        <p:sp>
          <p:nvSpPr>
            <p:cNvPr id="6" name="Double Bracket 5"/>
            <p:cNvSpPr/>
            <p:nvPr/>
          </p:nvSpPr>
          <p:spPr>
            <a:xfrm>
              <a:off x="1525527" y="3239375"/>
              <a:ext cx="2209800" cy="269976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792227" y="3544175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011427" y="3544175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792227" y="4229975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011427" y="4229975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792227" y="5601575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011427" y="5601575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1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0427" y="4321365"/>
              <a:ext cx="1130300" cy="368300"/>
            </a:xfrm>
            <a:prstGeom prst="rect">
              <a:avLst/>
            </a:prstGeom>
          </p:spPr>
        </p:pic>
        <p:pic>
          <p:nvPicPr>
            <p:cNvPr id="21" name="Picture 20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4346765"/>
              <a:ext cx="863600" cy="3175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837057" y="3195935"/>
              <a:ext cx="3463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27" name="Left Brace 26"/>
            <p:cNvSpPr/>
            <p:nvPr/>
          </p:nvSpPr>
          <p:spPr>
            <a:xfrm>
              <a:off x="1143000" y="3195935"/>
              <a:ext cx="304800" cy="2743200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Left Brace 27"/>
            <p:cNvSpPr/>
            <p:nvPr/>
          </p:nvSpPr>
          <p:spPr>
            <a:xfrm rot="16200000">
              <a:off x="2478027" y="5139035"/>
              <a:ext cx="304800" cy="2209800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26525" y="6243935"/>
              <a:ext cx="3463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p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93568" y="2286000"/>
              <a:ext cx="24754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Covariate (Design)</a:t>
              </a:r>
            </a:p>
            <a:p>
              <a:pPr algn="ctr"/>
              <a:r>
                <a:rPr lang="en-US" sz="2400" dirty="0"/>
                <a:t>Matrix</a:t>
              </a:r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371" y="3390900"/>
              <a:ext cx="469900" cy="232410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638800" y="2286000"/>
            <a:ext cx="3120936" cy="4419600"/>
            <a:chOff x="5638800" y="2286000"/>
            <a:chExt cx="3120936" cy="4419600"/>
          </a:xfrm>
        </p:grpSpPr>
        <p:sp>
          <p:nvSpPr>
            <p:cNvPr id="19" name="Double Bracket 18"/>
            <p:cNvSpPr/>
            <p:nvPr/>
          </p:nvSpPr>
          <p:spPr>
            <a:xfrm>
              <a:off x="6702336" y="3195935"/>
              <a:ext cx="990600" cy="269976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800" y="4346765"/>
              <a:ext cx="812800" cy="317500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936" y="4321365"/>
              <a:ext cx="939800" cy="3683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094857" y="3186159"/>
              <a:ext cx="3463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32" name="Left Brace 31"/>
            <p:cNvSpPr/>
            <p:nvPr/>
          </p:nvSpPr>
          <p:spPr>
            <a:xfrm>
              <a:off x="6400800" y="3186159"/>
              <a:ext cx="304800" cy="2752976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eft Brace 32"/>
            <p:cNvSpPr/>
            <p:nvPr/>
          </p:nvSpPr>
          <p:spPr>
            <a:xfrm rot="16200000">
              <a:off x="7111581" y="5842606"/>
              <a:ext cx="304800" cy="712039"/>
            </a:xfrm>
            <a:prstGeom prst="leftBrace">
              <a:avLst>
                <a:gd name="adj1" fmla="val 8333"/>
                <a:gd name="adj2" fmla="val 34242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974542" y="6243935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474295" y="2286000"/>
              <a:ext cx="13845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Response</a:t>
              </a:r>
            </a:p>
            <a:p>
              <a:pPr algn="ctr"/>
              <a:r>
                <a:rPr lang="en-US" sz="2400" dirty="0"/>
                <a:t>Vector</a:t>
              </a:r>
            </a:p>
          </p:txBody>
        </p:sp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9600" y="3276600"/>
              <a:ext cx="431800" cy="2663222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3868975" y="4829650"/>
            <a:ext cx="2057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Assume </a:t>
            </a:r>
            <a:r>
              <a:rPr lang="en-US" sz="2800" i="1" dirty="0">
                <a:solidFill>
                  <a:schemeClr val="accent2"/>
                </a:solidFill>
              </a:rPr>
              <a:t>X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br>
              <a:rPr lang="en-US" sz="2800" dirty="0">
                <a:solidFill>
                  <a:schemeClr val="accent2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has rank p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(not degenerate)</a:t>
            </a:r>
          </a:p>
        </p:txBody>
      </p:sp>
    </p:spTree>
    <p:extLst>
      <p:ext uri="{BB962C8B-B14F-4D97-AF65-F5344CB8AC3E}">
        <p14:creationId xmlns:p14="http://schemas.microsoft.com/office/powerpoint/2010/main" val="630254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Rewriting with Matrix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/>
          <a:lstStyle/>
          <a:p>
            <a:r>
              <a:rPr lang="en-US" dirty="0"/>
              <a:t>Rewriting the model using matrix operations:</a:t>
            </a: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87" y="2558954"/>
            <a:ext cx="3102913" cy="489046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2054967" y="3276600"/>
            <a:ext cx="4803033" cy="3285530"/>
            <a:chOff x="1828800" y="3267670"/>
            <a:chExt cx="4803033" cy="3285530"/>
          </a:xfrm>
        </p:grpSpPr>
        <p:sp>
          <p:nvSpPr>
            <p:cNvPr id="4" name="Rectangle 3"/>
            <p:cNvSpPr/>
            <p:nvPr/>
          </p:nvSpPr>
          <p:spPr>
            <a:xfrm>
              <a:off x="3514231" y="4081240"/>
              <a:ext cx="949265" cy="1939426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28800" y="4719935"/>
              <a:ext cx="3270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56034" y="5914176"/>
              <a:ext cx="479434" cy="639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p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222634" y="4719935"/>
              <a:ext cx="3463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79634" y="5943600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1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155834" y="4081240"/>
              <a:ext cx="187265" cy="1939426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444568" y="4093734"/>
              <a:ext cx="187265" cy="1939426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4" name="Rectangle 43"/>
            <p:cNvSpPr/>
            <p:nvPr/>
          </p:nvSpPr>
          <p:spPr>
            <a:xfrm rot="5400000">
              <a:off x="4433527" y="4483041"/>
              <a:ext cx="947698" cy="16908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46634" y="4953000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953000" y="4209202"/>
              <a:ext cx="479434" cy="639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p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98199" y="4719935"/>
              <a:ext cx="3463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2764" y="3615851"/>
              <a:ext cx="342900" cy="317500"/>
            </a:xfrm>
            <a:prstGeom prst="rect">
              <a:avLst/>
            </a:prstGeom>
          </p:spPr>
        </p:pic>
        <p:pic>
          <p:nvPicPr>
            <p:cNvPr id="49" name="Picture 4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1290" y="3615851"/>
              <a:ext cx="381000" cy="317500"/>
            </a:xfrm>
            <a:prstGeom prst="rect">
              <a:avLst/>
            </a:prstGeom>
          </p:spPr>
        </p:pic>
        <p:pic>
          <p:nvPicPr>
            <p:cNvPr id="50" name="Picture 49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2736" y="3590451"/>
              <a:ext cx="203200" cy="342900"/>
            </a:xfrm>
            <a:prstGeom prst="rect">
              <a:avLst/>
            </a:prstGeom>
          </p:spPr>
        </p:pic>
        <p:pic>
          <p:nvPicPr>
            <p:cNvPr id="51" name="Picture 50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543" y="3717451"/>
              <a:ext cx="165100" cy="215900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2895600" y="3267670"/>
              <a:ext cx="306623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=              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1685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600200"/>
            <a:ext cx="8610600" cy="4525963"/>
          </a:xfrm>
        </p:spPr>
        <p:txBody>
          <a:bodyPr>
            <a:normAutofit/>
          </a:bodyPr>
          <a:lstStyle/>
          <a:p>
            <a:r>
              <a:rPr lang="en-US" dirty="0"/>
              <a:t>Given data how can we estimate </a:t>
            </a:r>
            <a:r>
              <a:rPr lang="en-US" dirty="0" err="1"/>
              <a:t>θ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Construct maximum likelihood estimator (MLE):</a:t>
            </a:r>
          </a:p>
          <a:p>
            <a:pPr lvl="1"/>
            <a:r>
              <a:rPr lang="en-US" dirty="0"/>
              <a:t>Derive the log-likelihood </a:t>
            </a:r>
          </a:p>
          <a:p>
            <a:pPr lvl="1"/>
            <a:r>
              <a:rPr lang="en-US" dirty="0"/>
              <a:t>Find </a:t>
            </a:r>
            <a:r>
              <a:rPr lang="en-US" dirty="0" err="1"/>
              <a:t>θ</a:t>
            </a:r>
            <a:r>
              <a:rPr lang="en-US" baseline="-25000" dirty="0" err="1"/>
              <a:t>MLE</a:t>
            </a:r>
            <a:r>
              <a:rPr lang="en-US" dirty="0"/>
              <a:t> that maximizes log-likelihood</a:t>
            </a:r>
          </a:p>
          <a:p>
            <a:pPr lvl="2"/>
            <a:r>
              <a:rPr lang="en-US" dirty="0"/>
              <a:t>Analytically: Take derivative and set = 0</a:t>
            </a:r>
          </a:p>
          <a:p>
            <a:pPr lvl="2"/>
            <a:r>
              <a:rPr lang="en-US" dirty="0"/>
              <a:t>Iteratively: (Stochastic) gradient descent 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87" y="2482754"/>
            <a:ext cx="3102913" cy="48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61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Joint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00400"/>
            <a:ext cx="8229600" cy="2697163"/>
          </a:xfrm>
        </p:spPr>
        <p:txBody>
          <a:bodyPr/>
          <a:lstStyle/>
          <a:p>
            <a:r>
              <a:rPr lang="en-US" dirty="0"/>
              <a:t>For </a:t>
            </a:r>
            <a:r>
              <a:rPr lang="en-US" i="1" dirty="0"/>
              <a:t>n</a:t>
            </a:r>
            <a:r>
              <a:rPr lang="en-US" dirty="0"/>
              <a:t> data points: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67000" y="1447800"/>
            <a:ext cx="4051663" cy="1313852"/>
            <a:chOff x="1739537" y="1810349"/>
            <a:chExt cx="4051663" cy="1313852"/>
          </a:xfrm>
        </p:grpSpPr>
        <p:sp>
          <p:nvSpPr>
            <p:cNvPr id="7" name="Rectangle 6"/>
            <p:cNvSpPr/>
            <p:nvPr/>
          </p:nvSpPr>
          <p:spPr>
            <a:xfrm>
              <a:off x="1739537" y="1810349"/>
              <a:ext cx="4051663" cy="131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1981200" y="1981200"/>
              <a:ext cx="838200" cy="838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x</a:t>
              </a:r>
              <a:r>
                <a:rPr lang="en-US" sz="3600" i="1" baseline="-25000" dirty="0"/>
                <a:t>i</a:t>
              </a:r>
              <a:endParaRPr lang="en-US" sz="3600" i="1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4407693" y="1981200"/>
              <a:ext cx="838200" cy="838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 err="1"/>
                <a:t>y</a:t>
              </a:r>
              <a:r>
                <a:rPr lang="en-US" sz="3600" i="1" baseline="-25000" dirty="0" err="1"/>
                <a:t>i</a:t>
              </a:r>
              <a:endParaRPr lang="en-US" sz="3600" i="1" dirty="0"/>
            </a:p>
          </p:txBody>
        </p:sp>
        <p:cxnSp>
          <p:nvCxnSpPr>
            <p:cNvPr id="26" name="Straight Arrow Connector 25"/>
            <p:cNvCxnSpPr>
              <a:stCxn id="18" idx="6"/>
              <a:endCxn id="24" idx="2"/>
            </p:cNvCxnSpPr>
            <p:nvPr/>
          </p:nvCxnSpPr>
          <p:spPr>
            <a:xfrm>
              <a:off x="2819400" y="2400300"/>
              <a:ext cx="158829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819400"/>
              <a:ext cx="254000" cy="2159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5613400" y="5287963"/>
            <a:ext cx="3276600" cy="1219200"/>
            <a:chOff x="5613400" y="5287963"/>
            <a:chExt cx="3276600" cy="1219200"/>
          </a:xfrm>
        </p:grpSpPr>
        <p:sp>
          <p:nvSpPr>
            <p:cNvPr id="19" name="TextBox 18"/>
            <p:cNvSpPr txBox="1"/>
            <p:nvPr/>
          </p:nvSpPr>
          <p:spPr>
            <a:xfrm>
              <a:off x="7372074" y="5587751"/>
              <a:ext cx="15179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Discriminative </a:t>
              </a:r>
            </a:p>
            <a:p>
              <a:r>
                <a:rPr lang="en-US" dirty="0"/>
                <a:t>Model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613400" y="5287963"/>
              <a:ext cx="3276600" cy="12192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3657600"/>
            <a:ext cx="4927600" cy="2916606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2908663" y="1618651"/>
            <a:ext cx="838200" cy="838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x</a:t>
            </a:r>
            <a:r>
              <a:rPr lang="en-US" sz="3600" i="1" baseline="-25000" dirty="0"/>
              <a:t>i</a:t>
            </a:r>
            <a:endParaRPr lang="en-US" sz="3600" i="1" dirty="0"/>
          </a:p>
        </p:txBody>
      </p:sp>
      <p:grpSp>
        <p:nvGrpSpPr>
          <p:cNvPr id="27" name="Group 26"/>
          <p:cNvGrpSpPr/>
          <p:nvPr/>
        </p:nvGrpSpPr>
        <p:grpSpPr>
          <a:xfrm>
            <a:off x="4648200" y="4953000"/>
            <a:ext cx="964699" cy="1281082"/>
            <a:chOff x="4648200" y="4953000"/>
            <a:chExt cx="964699" cy="1281082"/>
          </a:xfrm>
        </p:grpSpPr>
        <p:sp>
          <p:nvSpPr>
            <p:cNvPr id="15" name="TextBox 14"/>
            <p:cNvSpPr txBox="1"/>
            <p:nvPr/>
          </p:nvSpPr>
          <p:spPr>
            <a:xfrm>
              <a:off x="4876800" y="4953000"/>
              <a:ext cx="73609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504D"/>
                  </a:solidFill>
                </a:rPr>
                <a:t>“1”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4648200" y="5537776"/>
              <a:ext cx="838200" cy="69630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222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Defining the Likelihood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33400" y="1295400"/>
            <a:ext cx="2895600" cy="1313852"/>
            <a:chOff x="1739538" y="1810349"/>
            <a:chExt cx="2895600" cy="1313852"/>
          </a:xfrm>
        </p:grpSpPr>
        <p:sp>
          <p:nvSpPr>
            <p:cNvPr id="27" name="Rectangle 26"/>
            <p:cNvSpPr/>
            <p:nvPr/>
          </p:nvSpPr>
          <p:spPr>
            <a:xfrm>
              <a:off x="1739538" y="1810349"/>
              <a:ext cx="2895600" cy="131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981200" y="1981200"/>
              <a:ext cx="838200" cy="838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x</a:t>
              </a:r>
              <a:r>
                <a:rPr lang="en-US" sz="3600" i="1" baseline="-25000" dirty="0"/>
                <a:t>i</a:t>
              </a:r>
              <a:endParaRPr lang="en-US" sz="3600" i="1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3568337" y="1981200"/>
              <a:ext cx="838200" cy="838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 err="1"/>
                <a:t>y</a:t>
              </a:r>
              <a:r>
                <a:rPr lang="en-US" sz="3600" i="1" baseline="-25000" dirty="0" err="1"/>
                <a:t>i</a:t>
              </a:r>
              <a:endParaRPr lang="en-US" sz="3600" i="1" dirty="0"/>
            </a:p>
          </p:txBody>
        </p:sp>
        <p:cxnSp>
          <p:nvCxnSpPr>
            <p:cNvPr id="30" name="Straight Arrow Connector 29"/>
            <p:cNvCxnSpPr>
              <a:stCxn id="28" idx="6"/>
              <a:endCxn id="29" idx="2"/>
            </p:cNvCxnSpPr>
            <p:nvPr/>
          </p:nvCxnSpPr>
          <p:spPr>
            <a:xfrm>
              <a:off x="2819400" y="2400300"/>
              <a:ext cx="748937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537" y="2819400"/>
              <a:ext cx="254000" cy="215900"/>
            </a:xfrm>
            <a:prstGeom prst="rect">
              <a:avLst/>
            </a:prstGeom>
          </p:spPr>
        </p:pic>
      </p:grp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4267200"/>
            <a:ext cx="5219700" cy="9906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5410200"/>
            <a:ext cx="6286500" cy="1066800"/>
          </a:xfrm>
          <a:prstGeom prst="rect">
            <a:avLst/>
          </a:prstGeom>
        </p:spPr>
      </p:pic>
      <p:sp>
        <p:nvSpPr>
          <p:cNvPr id="40" name="Freeform 39"/>
          <p:cNvSpPr/>
          <p:nvPr/>
        </p:nvSpPr>
        <p:spPr>
          <a:xfrm>
            <a:off x="2597796" y="4016387"/>
            <a:ext cx="2049372" cy="390437"/>
          </a:xfrm>
          <a:custGeom>
            <a:avLst/>
            <a:gdLst>
              <a:gd name="connsiteX0" fmla="*/ 0 w 2049372"/>
              <a:gd name="connsiteY0" fmla="*/ 390437 h 390437"/>
              <a:gd name="connsiteX1" fmla="*/ 952525 w 2049372"/>
              <a:gd name="connsiteY1" fmla="*/ 5562 h 390437"/>
              <a:gd name="connsiteX2" fmla="*/ 2049372 w 2049372"/>
              <a:gd name="connsiteY2" fmla="*/ 198000 h 39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9372" h="390437">
                <a:moveTo>
                  <a:pt x="0" y="390437"/>
                </a:moveTo>
                <a:cubicBezTo>
                  <a:pt x="305481" y="214036"/>
                  <a:pt x="610963" y="37635"/>
                  <a:pt x="952525" y="5562"/>
                </a:cubicBezTo>
                <a:cubicBezTo>
                  <a:pt x="1294087" y="-26511"/>
                  <a:pt x="1671729" y="85744"/>
                  <a:pt x="2049372" y="198000"/>
                </a:cubicBezTo>
              </a:path>
            </a:pathLst>
          </a:custGeom>
          <a:ln>
            <a:headEnd type="none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1358900"/>
            <a:ext cx="4152900" cy="12319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51" y="3093664"/>
            <a:ext cx="33655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9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Likelihood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Want to compute: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simplify the calculations we take the log: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which does not affect the maximization because log is a monotone function.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3400" y="4249560"/>
            <a:ext cx="5143500" cy="762000"/>
            <a:chOff x="533400" y="4249560"/>
            <a:chExt cx="5143500" cy="762000"/>
          </a:xfrm>
        </p:grpSpPr>
        <p:sp>
          <p:nvSpPr>
            <p:cNvPr id="12" name="Rectangle 11"/>
            <p:cNvSpPr/>
            <p:nvPr/>
          </p:nvSpPr>
          <p:spPr>
            <a:xfrm>
              <a:off x="3657600" y="4249560"/>
              <a:ext cx="609600" cy="609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4249560"/>
              <a:ext cx="5143500" cy="762000"/>
            </a:xfrm>
            <a:prstGeom prst="rect">
              <a:avLst/>
            </a:prstGeom>
          </p:spPr>
        </p:pic>
      </p:grp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62200"/>
            <a:ext cx="4483100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20" y="4038600"/>
            <a:ext cx="201168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8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/>
              <a:t>Take the log: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Removing constant terms with respect to </a:t>
            </a:r>
            <a:r>
              <a:rPr lang="en-US" dirty="0" err="1"/>
              <a:t>θ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79170"/>
            <a:ext cx="8382000" cy="103083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219700"/>
            <a:ext cx="5626100" cy="1257300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67276"/>
            <a:ext cx="7467600" cy="1066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4674" y="6019800"/>
            <a:ext cx="205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4F81BD"/>
                </a:solidFill>
              </a:rPr>
              <a:t>Monotone Function</a:t>
            </a:r>
          </a:p>
          <a:p>
            <a:pPr algn="ctr"/>
            <a:r>
              <a:rPr lang="en-US" dirty="0">
                <a:solidFill>
                  <a:srgbClr val="4F81BD"/>
                </a:solidFill>
              </a:rPr>
              <a:t>(Easy to maximize)</a:t>
            </a:r>
          </a:p>
        </p:txBody>
      </p:sp>
    </p:spTree>
    <p:extLst>
      <p:ext uri="{BB962C8B-B14F-4D97-AF65-F5344CB8AC3E}">
        <p14:creationId xmlns:p14="http://schemas.microsoft.com/office/powerpoint/2010/main" val="99765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325" y="5489740"/>
            <a:ext cx="2527300" cy="3683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289509" y="1575636"/>
            <a:ext cx="4708616" cy="2998087"/>
            <a:chOff x="1771129" y="1428756"/>
            <a:chExt cx="5898693" cy="37558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1129" y="1523796"/>
              <a:ext cx="5546663" cy="366079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308989" y="142875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25407" y="4665636"/>
              <a:ext cx="344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131793" y="5466008"/>
            <a:ext cx="1917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Linear Model: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904" y="4843409"/>
            <a:ext cx="108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Response</a:t>
            </a:r>
          </a:p>
          <a:p>
            <a:pPr algn="ctr"/>
            <a:r>
              <a:rPr lang="en-US" dirty="0"/>
              <a:t>Variable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74261" y="5025374"/>
            <a:ext cx="108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Covariate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16155" y="5955268"/>
            <a:ext cx="70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73315" y="5955268"/>
            <a:ext cx="161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Intercept (bias)</a:t>
            </a:r>
          </a:p>
        </p:txBody>
      </p:sp>
    </p:spTree>
    <p:extLst>
      <p:ext uri="{BB962C8B-B14F-4D97-AF65-F5344CB8AC3E}">
        <p14:creationId xmlns:p14="http://schemas.microsoft.com/office/powerpoint/2010/main" val="323395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267200"/>
          </a:xfrm>
        </p:spPr>
        <p:txBody>
          <a:bodyPr/>
          <a:lstStyle/>
          <a:p>
            <a:r>
              <a:rPr lang="en-US" dirty="0"/>
              <a:t>Want to compute: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Plugging in log-likelihood: </a:t>
            </a:r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838700"/>
            <a:ext cx="6604000" cy="12573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895600"/>
            <a:ext cx="5143500" cy="7620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57200"/>
            <a:ext cx="5626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81000" y="5181600"/>
            <a:ext cx="7010400" cy="1447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6482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Dropping the sign and flipping from maximization to minimization: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 marL="0" lvl="1" indent="0">
              <a:lnSpc>
                <a:spcPct val="120000"/>
              </a:lnSpc>
              <a:buNone/>
            </a:pPr>
            <a:endParaRPr lang="en-US" dirty="0"/>
          </a:p>
          <a:p>
            <a:pPr marL="342900" lvl="1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Gaussian Noise Model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Squared Loss</a:t>
            </a:r>
            <a:endParaRPr lang="en-US" dirty="0">
              <a:sym typeface="Wingdings"/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ym typeface="Wingdings"/>
              </a:rPr>
              <a:t>L</a:t>
            </a:r>
            <a:r>
              <a:rPr lang="en-US" dirty="0"/>
              <a:t>east Squares Regression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971800" y="3735169"/>
            <a:ext cx="4572000" cy="1217831"/>
            <a:chOff x="2514600" y="3657601"/>
            <a:chExt cx="4572000" cy="1217831"/>
          </a:xfrm>
        </p:grpSpPr>
        <p:sp>
          <p:nvSpPr>
            <p:cNvPr id="4" name="TextBox 3"/>
            <p:cNvSpPr txBox="1"/>
            <p:nvPr/>
          </p:nvSpPr>
          <p:spPr>
            <a:xfrm>
              <a:off x="2514600" y="4229101"/>
              <a:ext cx="43405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C0504D"/>
                  </a:solidFill>
                </a:rPr>
                <a:t>Minimize Sum (Error)</a:t>
              </a:r>
              <a:r>
                <a:rPr lang="en-US" sz="3600" baseline="30000" dirty="0">
                  <a:solidFill>
                    <a:srgbClr val="C0504D"/>
                  </a:solidFill>
                </a:rPr>
                <a:t>2</a:t>
              </a:r>
              <a:endParaRPr lang="en-US" sz="3600" dirty="0">
                <a:solidFill>
                  <a:srgbClr val="C0504D"/>
                </a:solidFill>
              </a:endParaRPr>
            </a:p>
          </p:txBody>
        </p:sp>
        <p:sp>
          <p:nvSpPr>
            <p:cNvPr id="5" name="Left Brace 4"/>
            <p:cNvSpPr/>
            <p:nvPr/>
          </p:nvSpPr>
          <p:spPr>
            <a:xfrm rot="16200000">
              <a:off x="5543550" y="2838451"/>
              <a:ext cx="723900" cy="2362200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782668"/>
            <a:ext cx="6172200" cy="12573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81000"/>
            <a:ext cx="6604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0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2971800" y="3794853"/>
            <a:ext cx="457200" cy="4568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733800" y="3260511"/>
            <a:ext cx="1014984" cy="10111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343400" y="2621040"/>
            <a:ext cx="534649" cy="5342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714683" y="2175762"/>
            <a:ext cx="445647" cy="44527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30211" y="4881265"/>
            <a:ext cx="305052" cy="304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182551" y="5104021"/>
            <a:ext cx="493975" cy="49356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Pictorial Interpretation of </a:t>
            </a:r>
            <a:br>
              <a:rPr lang="en-US" dirty="0"/>
            </a:br>
            <a:r>
              <a:rPr lang="en-US" dirty="0"/>
              <a:t>Squared Error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895600" y="2442865"/>
            <a:ext cx="0" cy="3810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219200" y="4957465"/>
            <a:ext cx="7010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58851" y="1981200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28387" y="4648200"/>
            <a:ext cx="317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524000" y="1981200"/>
            <a:ext cx="4876800" cy="373826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1641120" y="2120427"/>
            <a:ext cx="4566360" cy="3522838"/>
            <a:chOff x="1641120" y="2120427"/>
            <a:chExt cx="4566360" cy="3522838"/>
          </a:xfrm>
        </p:grpSpPr>
        <p:cxnSp>
          <p:nvCxnSpPr>
            <p:cNvPr id="21" name="Straight Connector 20"/>
            <p:cNvCxnSpPr>
              <a:stCxn id="15" idx="0"/>
            </p:cNvCxnSpPr>
            <p:nvPr/>
          </p:nvCxnSpPr>
          <p:spPr>
            <a:xfrm flipV="1">
              <a:off x="6168029" y="2138065"/>
              <a:ext cx="4171" cy="3810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876800" y="2671465"/>
              <a:ext cx="0" cy="457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3" idx="0"/>
            </p:cNvCxnSpPr>
            <p:nvPr/>
          </p:nvCxnSpPr>
          <p:spPr>
            <a:xfrm flipV="1">
              <a:off x="4765449" y="3204865"/>
              <a:ext cx="0" cy="9906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3429000" y="3895356"/>
              <a:ext cx="0" cy="3763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6" idx="0"/>
            </p:cNvCxnSpPr>
            <p:nvPr/>
          </p:nvCxnSpPr>
          <p:spPr>
            <a:xfrm flipV="1">
              <a:off x="2629144" y="4881265"/>
              <a:ext cx="0" cy="2286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endCxn id="19" idx="4"/>
            </p:cNvCxnSpPr>
            <p:nvPr/>
          </p:nvCxnSpPr>
          <p:spPr>
            <a:xfrm flipV="1">
              <a:off x="1676400" y="5186065"/>
              <a:ext cx="0" cy="457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4724400" y="3204865"/>
              <a:ext cx="76200" cy="762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41520" y="3128665"/>
              <a:ext cx="76200" cy="762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131280" y="2120427"/>
              <a:ext cx="76200" cy="762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3393720" y="4230741"/>
              <a:ext cx="76200" cy="762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590800" y="4831522"/>
              <a:ext cx="76200" cy="762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641120" y="5567065"/>
              <a:ext cx="76200" cy="762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Oval 11"/>
          <p:cNvSpPr/>
          <p:nvPr/>
        </p:nvSpPr>
        <p:spPr>
          <a:xfrm>
            <a:off x="3352800" y="3742956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89249" y="4195465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800600" y="2519065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091829" y="2519065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552944" y="5109865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600200" y="5033665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5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/>
          <p:nvPr/>
        </p:nvCxnSpPr>
        <p:spPr>
          <a:xfrm flipH="1">
            <a:off x="4692298" y="4654729"/>
            <a:ext cx="2546702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Maximizing the Likelihood</a:t>
            </a:r>
            <a:br>
              <a:rPr lang="en-US" dirty="0"/>
            </a:br>
            <a:r>
              <a:rPr lang="en-US" dirty="0"/>
              <a:t>(Minimizing the Squared Error)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61037"/>
            <a:ext cx="8229600" cy="868363"/>
          </a:xfrm>
        </p:spPr>
        <p:txBody>
          <a:bodyPr>
            <a:normAutofit/>
          </a:bodyPr>
          <a:lstStyle/>
          <a:p>
            <a:r>
              <a:rPr lang="en-US" dirty="0"/>
              <a:t>Take the gradient and set it equal to zero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55782"/>
            <a:ext cx="5712308" cy="1163618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438400" y="3429000"/>
            <a:ext cx="4299301" cy="2209800"/>
            <a:chOff x="2438400" y="3429000"/>
            <a:chExt cx="4299301" cy="220980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419600" y="3429000"/>
              <a:ext cx="0" cy="2209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2438400" y="4957465"/>
              <a:ext cx="40386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4501" y="4876800"/>
              <a:ext cx="203200" cy="342900"/>
            </a:xfrm>
            <a:prstGeom prst="rect">
              <a:avLst/>
            </a:prstGeom>
          </p:spPr>
        </p:pic>
      </p:grpSp>
      <p:sp>
        <p:nvSpPr>
          <p:cNvPr id="21" name="Freeform 20"/>
          <p:cNvSpPr/>
          <p:nvPr/>
        </p:nvSpPr>
        <p:spPr>
          <a:xfrm>
            <a:off x="4633647" y="3657600"/>
            <a:ext cx="1843353" cy="990600"/>
          </a:xfrm>
          <a:custGeom>
            <a:avLst/>
            <a:gdLst>
              <a:gd name="connsiteX0" fmla="*/ 0 w 1843353"/>
              <a:gd name="connsiteY0" fmla="*/ 8820 h 1495386"/>
              <a:gd name="connsiteX1" fmla="*/ 361615 w 1843353"/>
              <a:gd name="connsiteY1" fmla="*/ 1208225 h 1495386"/>
              <a:gd name="connsiteX2" fmla="*/ 837888 w 1843353"/>
              <a:gd name="connsiteY2" fmla="*/ 1490439 h 1495386"/>
              <a:gd name="connsiteX3" fmla="*/ 1296521 w 1843353"/>
              <a:gd name="connsiteY3" fmla="*/ 1269960 h 1495386"/>
              <a:gd name="connsiteX4" fmla="*/ 1843353 w 1843353"/>
              <a:gd name="connsiteY4" fmla="*/ 0 h 1495386"/>
              <a:gd name="connsiteX0" fmla="*/ 0 w 1843353"/>
              <a:gd name="connsiteY0" fmla="*/ 8820 h 1566210"/>
              <a:gd name="connsiteX1" fmla="*/ 361615 w 1843353"/>
              <a:gd name="connsiteY1" fmla="*/ 1208225 h 1566210"/>
              <a:gd name="connsiteX2" fmla="*/ 837888 w 1843353"/>
              <a:gd name="connsiteY2" fmla="*/ 1490439 h 1566210"/>
              <a:gd name="connsiteX3" fmla="*/ 1843353 w 1843353"/>
              <a:gd name="connsiteY3" fmla="*/ 0 h 156621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509232"/>
              <a:gd name="connsiteX1" fmla="*/ 837888 w 1843353"/>
              <a:gd name="connsiteY1" fmla="*/ 1490439 h 1509232"/>
              <a:gd name="connsiteX2" fmla="*/ 1843353 w 1843353"/>
              <a:gd name="connsiteY2" fmla="*/ 0 h 1509232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38"/>
              <a:gd name="connsiteX1" fmla="*/ 908447 w 1843353"/>
              <a:gd name="connsiteY1" fmla="*/ 1490438 h 1490438"/>
              <a:gd name="connsiteX2" fmla="*/ 1843353 w 1843353"/>
              <a:gd name="connsiteY2" fmla="*/ 0 h 1490438"/>
              <a:gd name="connsiteX0" fmla="*/ 0 w 1843353"/>
              <a:gd name="connsiteY0" fmla="*/ 8820 h 1490440"/>
              <a:gd name="connsiteX1" fmla="*/ 917267 w 1843353"/>
              <a:gd name="connsiteY1" fmla="*/ 1490438 h 1490440"/>
              <a:gd name="connsiteX2" fmla="*/ 1843353 w 1843353"/>
              <a:gd name="connsiteY2" fmla="*/ 0 h 149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3353" h="1490440">
                <a:moveTo>
                  <a:pt x="0" y="8820"/>
                </a:moveTo>
                <a:cubicBezTo>
                  <a:pt x="139281" y="489990"/>
                  <a:pt x="335156" y="1488968"/>
                  <a:pt x="917267" y="1490438"/>
                </a:cubicBezTo>
                <a:cubicBezTo>
                  <a:pt x="1499378" y="1491908"/>
                  <a:pt x="1704440" y="403394"/>
                  <a:pt x="1843353" y="0"/>
                </a:cubicBezTo>
              </a:path>
            </a:pathLst>
          </a:cu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27" y="5129557"/>
            <a:ext cx="863600" cy="508000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5527320" y="4621743"/>
            <a:ext cx="76200" cy="762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5562602" y="4686784"/>
            <a:ext cx="1" cy="723416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01111" y="4355068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Slope = 0</a:t>
            </a:r>
          </a:p>
        </p:txBody>
      </p: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81" y="3276600"/>
            <a:ext cx="1917700" cy="4699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752600" y="3500735"/>
            <a:ext cx="225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Convex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F0FC7-9091-424A-B5D5-37B82BF4D72B}"/>
              </a:ext>
            </a:extLst>
          </p:cNvPr>
          <p:cNvSpPr txBox="1"/>
          <p:nvPr/>
        </p:nvSpPr>
        <p:spPr>
          <a:xfrm>
            <a:off x="548640" y="48315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9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Minimizing the Squared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276600"/>
          </a:xfrm>
        </p:spPr>
        <p:txBody>
          <a:bodyPr>
            <a:normAutofit/>
          </a:bodyPr>
          <a:lstStyle/>
          <a:p>
            <a:r>
              <a:rPr lang="en-US" dirty="0"/>
              <a:t>Taking the gradient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92" y="1063115"/>
            <a:ext cx="5255108" cy="1070485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124200"/>
            <a:ext cx="6629400" cy="3352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663" y="4267200"/>
            <a:ext cx="4025537" cy="1066800"/>
          </a:xfrm>
          <a:prstGeom prst="rect">
            <a:avLst/>
          </a:pr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35952" y="4567535"/>
            <a:ext cx="1883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Chain Rule </a:t>
            </a:r>
            <a:r>
              <a:rPr lang="en-US" sz="2400" dirty="0">
                <a:solidFill>
                  <a:schemeClr val="accent2"/>
                </a:solidFill>
                <a:sym typeface="Wingdings"/>
              </a:rPr>
              <a:t>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33871" y="5486400"/>
            <a:ext cx="4914729" cy="1066800"/>
          </a:xfrm>
          <a:prstGeom prst="rect">
            <a:avLst/>
          </a:pr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1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"/>
            <a:ext cx="8229600" cy="6629400"/>
          </a:xfrm>
        </p:spPr>
        <p:txBody>
          <a:bodyPr>
            <a:normAutofit/>
          </a:bodyPr>
          <a:lstStyle/>
          <a:p>
            <a:r>
              <a:rPr lang="en-US" dirty="0"/>
              <a:t>Rewriting the gradient in matrix form: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make sure the log-likelihood is convex compute the second derivative (Hessian)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i="1" dirty="0"/>
              <a:t>X </a:t>
            </a:r>
            <a:r>
              <a:rPr lang="en-US" dirty="0"/>
              <a:t>is full rank then </a:t>
            </a:r>
            <a:r>
              <a:rPr lang="en-US" i="1" dirty="0"/>
              <a:t>X</a:t>
            </a:r>
            <a:r>
              <a:rPr lang="en-US" i="1" baseline="30000" dirty="0"/>
              <a:t>T</a:t>
            </a:r>
            <a:r>
              <a:rPr lang="en-US" i="1" dirty="0"/>
              <a:t>X</a:t>
            </a:r>
            <a:r>
              <a:rPr lang="en-US" dirty="0"/>
              <a:t> is positive definite and therefore </a:t>
            </a:r>
            <a:r>
              <a:rPr lang="en-US" dirty="0" err="1"/>
              <a:t>θ</a:t>
            </a:r>
            <a:r>
              <a:rPr lang="en-US" baseline="-25000" dirty="0" err="1"/>
              <a:t>MLE</a:t>
            </a:r>
            <a:r>
              <a:rPr lang="en-US" dirty="0"/>
              <a:t> is the minimum </a:t>
            </a:r>
          </a:p>
          <a:p>
            <a:pPr lvl="1"/>
            <a:r>
              <a:rPr lang="en-US" dirty="0"/>
              <a:t>Address the degenerate cases with regularization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66" y="4254500"/>
            <a:ext cx="3975100" cy="469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38200"/>
            <a:ext cx="7556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6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351774" y="2209800"/>
            <a:ext cx="7822433" cy="2209800"/>
            <a:chOff x="1219200" y="3265892"/>
            <a:chExt cx="7822433" cy="2209800"/>
          </a:xfrm>
        </p:grpSpPr>
        <p:sp>
          <p:nvSpPr>
            <p:cNvPr id="6" name="Rounded Rectangle 5"/>
            <p:cNvSpPr/>
            <p:nvPr/>
          </p:nvSpPr>
          <p:spPr>
            <a:xfrm>
              <a:off x="1219200" y="3265892"/>
              <a:ext cx="6400800" cy="220980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20000" y="3709697"/>
              <a:ext cx="1421633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Normal</a:t>
              </a:r>
            </a:p>
            <a:p>
              <a:r>
                <a:rPr lang="en-US" sz="2400" dirty="0">
                  <a:solidFill>
                    <a:srgbClr val="C0504D"/>
                  </a:solidFill>
                </a:rPr>
                <a:t>Equations</a:t>
              </a:r>
              <a:endParaRPr lang="en-US" dirty="0">
                <a:solidFill>
                  <a:srgbClr val="C0504D"/>
                </a:solidFill>
              </a:endParaRPr>
            </a:p>
            <a:p>
              <a:r>
                <a:rPr lang="en-US" dirty="0">
                  <a:solidFill>
                    <a:srgbClr val="C0504D"/>
                  </a:solidFill>
                </a:rPr>
                <a:t>(Write on</a:t>
              </a:r>
            </a:p>
            <a:p>
              <a:r>
                <a:rPr lang="en-US" dirty="0">
                  <a:solidFill>
                    <a:srgbClr val="C0504D"/>
                  </a:solidFill>
                </a:rPr>
                <a:t> board)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3048000"/>
          </a:xfrm>
        </p:spPr>
        <p:txBody>
          <a:bodyPr>
            <a:normAutofit/>
          </a:bodyPr>
          <a:lstStyle/>
          <a:p>
            <a:r>
              <a:rPr lang="en-US" dirty="0"/>
              <a:t>Setting gradient equal to 0 and solve for </a:t>
            </a:r>
            <a:r>
              <a:rPr lang="en-US" dirty="0" err="1"/>
              <a:t>θ</a:t>
            </a:r>
            <a:r>
              <a:rPr lang="en-US" baseline="-25000" dirty="0" err="1"/>
              <a:t>MLE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grpSp>
        <p:nvGrpSpPr>
          <p:cNvPr id="80" name="Group 79"/>
          <p:cNvGrpSpPr/>
          <p:nvPr/>
        </p:nvGrpSpPr>
        <p:grpSpPr>
          <a:xfrm>
            <a:off x="4038600" y="4495800"/>
            <a:ext cx="762000" cy="1746356"/>
            <a:chOff x="4038600" y="4495800"/>
            <a:chExt cx="762000" cy="1746356"/>
          </a:xfrm>
        </p:grpSpPr>
        <p:sp>
          <p:nvSpPr>
            <p:cNvPr id="27" name="Rectangle 26"/>
            <p:cNvSpPr/>
            <p:nvPr/>
          </p:nvSpPr>
          <p:spPr>
            <a:xfrm>
              <a:off x="4038600" y="5022956"/>
              <a:ext cx="762000" cy="1219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191000" y="4495800"/>
              <a:ext cx="373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p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181535" y="4641957"/>
            <a:ext cx="6438465" cy="1752600"/>
            <a:chOff x="1181535" y="4641957"/>
            <a:chExt cx="6438465" cy="1752600"/>
          </a:xfrm>
        </p:grpSpPr>
        <p:sp>
          <p:nvSpPr>
            <p:cNvPr id="30" name="Rectangle 29"/>
            <p:cNvSpPr/>
            <p:nvPr/>
          </p:nvSpPr>
          <p:spPr>
            <a:xfrm>
              <a:off x="1543646" y="5175357"/>
              <a:ext cx="132754" cy="76200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1" name="Double Bracket 30"/>
            <p:cNvSpPr/>
            <p:nvPr/>
          </p:nvSpPr>
          <p:spPr>
            <a:xfrm>
              <a:off x="2438400" y="4794357"/>
              <a:ext cx="2590800" cy="1600200"/>
            </a:xfrm>
            <a:prstGeom prst="bracketPair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029200" y="4641957"/>
              <a:ext cx="476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-1</a:t>
              </a:r>
            </a:p>
          </p:txBody>
        </p:sp>
        <p:sp>
          <p:nvSpPr>
            <p:cNvPr id="33" name="Double Bracket 32"/>
            <p:cNvSpPr/>
            <p:nvPr/>
          </p:nvSpPr>
          <p:spPr>
            <a:xfrm>
              <a:off x="5478336" y="4794357"/>
              <a:ext cx="2141664" cy="1600200"/>
            </a:xfrm>
            <a:prstGeom prst="bracketPair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828800" y="5099157"/>
              <a:ext cx="440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181535" y="5185537"/>
              <a:ext cx="373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p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590801" y="4495800"/>
            <a:ext cx="1219200" cy="1289157"/>
            <a:chOff x="2590801" y="4495800"/>
            <a:chExt cx="1219200" cy="1289157"/>
          </a:xfrm>
        </p:grpSpPr>
        <p:sp>
          <p:nvSpPr>
            <p:cNvPr id="10" name="Rectangle 9"/>
            <p:cNvSpPr/>
            <p:nvPr/>
          </p:nvSpPr>
          <p:spPr>
            <a:xfrm rot="16200000">
              <a:off x="2819401" y="4794357"/>
              <a:ext cx="762000" cy="1219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971800" y="4495800"/>
              <a:ext cx="373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n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810846" y="4495800"/>
            <a:ext cx="1219200" cy="1289157"/>
            <a:chOff x="5810846" y="4495800"/>
            <a:chExt cx="1219200" cy="1289157"/>
          </a:xfrm>
        </p:grpSpPr>
        <p:sp>
          <p:nvSpPr>
            <p:cNvPr id="28" name="Rectangle 27"/>
            <p:cNvSpPr/>
            <p:nvPr/>
          </p:nvSpPr>
          <p:spPr>
            <a:xfrm rot="16200000">
              <a:off x="6039446" y="4794357"/>
              <a:ext cx="762000" cy="1219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256081" y="4495800"/>
              <a:ext cx="373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n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050742" y="4561292"/>
            <a:ext cx="340658" cy="1680864"/>
            <a:chOff x="7050742" y="4561292"/>
            <a:chExt cx="340658" cy="1680864"/>
          </a:xfrm>
        </p:grpSpPr>
        <p:sp>
          <p:nvSpPr>
            <p:cNvPr id="29" name="Rectangle 28"/>
            <p:cNvSpPr/>
            <p:nvPr/>
          </p:nvSpPr>
          <p:spPr>
            <a:xfrm>
              <a:off x="7182446" y="5022956"/>
              <a:ext cx="132754" cy="1219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50742" y="4561292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1</a:t>
              </a:r>
            </a:p>
          </p:txBody>
        </p:sp>
      </p:grpSp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033" y="2514600"/>
            <a:ext cx="3987800" cy="558800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433" y="3556000"/>
            <a:ext cx="4508500" cy="558800"/>
          </a:xfrm>
          <a:prstGeom prst="rect">
            <a:avLst/>
          </a:prstGeom>
        </p:spPr>
      </p:pic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74" y="609600"/>
            <a:ext cx="7620000" cy="520700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 rot="16200000">
            <a:off x="3332009" y="5198548"/>
            <a:ext cx="788023" cy="762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7" name="Rectangle 76"/>
          <p:cNvSpPr/>
          <p:nvPr/>
        </p:nvSpPr>
        <p:spPr>
          <a:xfrm>
            <a:off x="6445481" y="5165177"/>
            <a:ext cx="132754" cy="7620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0548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eometric_inter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057400"/>
            <a:ext cx="4334256" cy="3172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Geometric Interpretation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/>
              <a:t>View the MLE as finding a projection on col(X)</a:t>
            </a:r>
          </a:p>
          <a:p>
            <a:pPr lvl="1"/>
            <a:r>
              <a:rPr lang="en-US" dirty="0"/>
              <a:t>Define the estimator: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Observe that </a:t>
            </a:r>
            <a:r>
              <a:rPr lang="en-US" dirty="0" err="1"/>
              <a:t>Ŷ</a:t>
            </a:r>
            <a:r>
              <a:rPr lang="en-US" dirty="0"/>
              <a:t> is in col(X)</a:t>
            </a:r>
          </a:p>
          <a:p>
            <a:pPr lvl="2"/>
            <a:r>
              <a:rPr lang="en-US" dirty="0"/>
              <a:t>linear combination of cols of X</a:t>
            </a:r>
          </a:p>
          <a:p>
            <a:pPr lvl="1"/>
            <a:r>
              <a:rPr lang="en-US" dirty="0"/>
              <a:t>Want to </a:t>
            </a:r>
            <a:r>
              <a:rPr lang="en-US" dirty="0" err="1"/>
              <a:t>Ŷ</a:t>
            </a:r>
            <a:r>
              <a:rPr lang="en-US" dirty="0"/>
              <a:t> closest to Y</a:t>
            </a:r>
          </a:p>
          <a:p>
            <a:r>
              <a:rPr lang="en-US" dirty="0"/>
              <a:t>Implies (Y-Ŷ) normal to X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915" y="2410085"/>
            <a:ext cx="1244600" cy="355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334000"/>
            <a:ext cx="6941825" cy="621391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6091595"/>
            <a:ext cx="3870380" cy="46160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7162800" y="2410085"/>
            <a:ext cx="304800" cy="13999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127218" y="6008094"/>
            <a:ext cx="99698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85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Geometric Interpretation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21504"/>
            <a:ext cx="7772400" cy="4291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054531"/>
            <a:ext cx="2286000" cy="170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36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Geometric Interpretation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33254"/>
            <a:ext cx="8178800" cy="419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054531"/>
            <a:ext cx="2286000" cy="170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15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most widely used techniques</a:t>
            </a:r>
          </a:p>
          <a:p>
            <a:r>
              <a:rPr lang="en-US" dirty="0"/>
              <a:t>Fundamental to many larger models</a:t>
            </a:r>
          </a:p>
          <a:p>
            <a:pPr lvl="1"/>
            <a:r>
              <a:rPr lang="en-US" dirty="0"/>
              <a:t>Generalized Linear Models</a:t>
            </a:r>
          </a:p>
          <a:p>
            <a:pPr lvl="1"/>
            <a:r>
              <a:rPr lang="en-US" dirty="0"/>
              <a:t>Collaborative filtering</a:t>
            </a:r>
          </a:p>
          <a:p>
            <a:r>
              <a:rPr lang="en-US" dirty="0"/>
              <a:t>Easy to interpret</a:t>
            </a:r>
          </a:p>
          <a:p>
            <a:r>
              <a:rPr lang="en-US" dirty="0"/>
              <a:t>Efficient to solve</a:t>
            </a:r>
          </a:p>
        </p:txBody>
      </p:sp>
    </p:spTree>
    <p:extLst>
      <p:ext uri="{BB962C8B-B14F-4D97-AF65-F5344CB8AC3E}">
        <p14:creationId xmlns:p14="http://schemas.microsoft.com/office/powerpoint/2010/main" val="777000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Pseudo-Inverse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98837"/>
            <a:ext cx="8229600" cy="3078163"/>
          </a:xfrm>
        </p:spPr>
        <p:txBody>
          <a:bodyPr>
            <a:normAutofit/>
          </a:bodyPr>
          <a:lstStyle/>
          <a:p>
            <a:r>
              <a:rPr lang="en-US" dirty="0"/>
              <a:t>Generalization of the inverse:</a:t>
            </a:r>
          </a:p>
          <a:p>
            <a:pPr lvl="1"/>
            <a:r>
              <a:rPr lang="en-US" dirty="0"/>
              <a:t>Consider the case when X is square and invertible: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Which implies </a:t>
            </a:r>
            <a:r>
              <a:rPr lang="en-US" dirty="0" err="1"/>
              <a:t>θ</a:t>
            </a:r>
            <a:r>
              <a:rPr lang="en-US" baseline="-25000" dirty="0" err="1"/>
              <a:t>MLE</a:t>
            </a:r>
            <a:r>
              <a:rPr lang="en-US" dirty="0"/>
              <a:t>= </a:t>
            </a:r>
            <a:r>
              <a:rPr lang="en-US" i="1" dirty="0"/>
              <a:t>X</a:t>
            </a:r>
            <a:r>
              <a:rPr lang="en-US" i="1" baseline="30000" dirty="0"/>
              <a:t>-1</a:t>
            </a:r>
            <a:r>
              <a:rPr lang="en-US" i="1" baseline="-25000" dirty="0"/>
              <a:t> </a:t>
            </a:r>
            <a:r>
              <a:rPr lang="en-US" i="1" dirty="0"/>
              <a:t>Y</a:t>
            </a:r>
            <a:r>
              <a:rPr lang="en-US" dirty="0"/>
              <a:t>  the solution </a:t>
            </a:r>
            <a:br>
              <a:rPr lang="en-US" dirty="0"/>
            </a:br>
            <a:r>
              <a:rPr lang="en-US" dirty="0"/>
              <a:t>to X </a:t>
            </a:r>
            <a:r>
              <a:rPr lang="en-US" dirty="0" err="1"/>
              <a:t>θ</a:t>
            </a:r>
            <a:r>
              <a:rPr lang="en-US" dirty="0"/>
              <a:t> = Y when </a:t>
            </a:r>
            <a:r>
              <a:rPr lang="en-US" i="1" dirty="0"/>
              <a:t>X</a:t>
            </a:r>
            <a:r>
              <a:rPr lang="en-US" dirty="0"/>
              <a:t> is square and invertible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47800"/>
            <a:ext cx="4508500" cy="5588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274423" y="2006600"/>
            <a:ext cx="4050177" cy="1234665"/>
            <a:chOff x="2274423" y="2006600"/>
            <a:chExt cx="4050177" cy="1234665"/>
          </a:xfrm>
        </p:grpSpPr>
        <p:sp>
          <p:nvSpPr>
            <p:cNvPr id="5" name="Left Brace 4"/>
            <p:cNvSpPr/>
            <p:nvPr/>
          </p:nvSpPr>
          <p:spPr>
            <a:xfrm rot="16200000">
              <a:off x="4889500" y="927100"/>
              <a:ext cx="355600" cy="2514600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362641"/>
              <a:ext cx="546100" cy="4318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274423" y="2287158"/>
              <a:ext cx="252617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dirty="0">
                  <a:solidFill>
                    <a:srgbClr val="C0504D"/>
                  </a:solidFill>
                </a:rPr>
                <a:t>Moore-Penrose </a:t>
              </a:r>
              <a:br>
                <a:rPr lang="en-US" sz="2800" dirty="0">
                  <a:solidFill>
                    <a:srgbClr val="C0504D"/>
                  </a:solidFill>
                </a:rPr>
              </a:br>
              <a:r>
                <a:rPr lang="en-US" sz="2800" dirty="0" err="1">
                  <a:solidFill>
                    <a:srgbClr val="C0504D"/>
                  </a:solidFill>
                </a:rPr>
                <a:t>Psuedoinverse</a:t>
              </a:r>
              <a:endParaRPr lang="en-US" sz="2800" dirty="0">
                <a:solidFill>
                  <a:srgbClr val="C0504D"/>
                </a:solidFill>
              </a:endParaRPr>
            </a:p>
          </p:txBody>
        </p:sp>
      </p:grp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826000"/>
            <a:ext cx="7061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14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8200" y="3352800"/>
            <a:ext cx="7543800" cy="1600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000" dirty="0"/>
              <a:t>or use the </a:t>
            </a:r>
            <a:br>
              <a:rPr lang="en-US" sz="2000" dirty="0"/>
            </a:br>
            <a:r>
              <a:rPr lang="en-US" sz="2000" dirty="0"/>
              <a:t>built-in solver </a:t>
            </a:r>
            <a:br>
              <a:rPr lang="en-US" sz="2000" dirty="0"/>
            </a:br>
            <a:r>
              <a:rPr lang="en-US" sz="2000" dirty="0"/>
              <a:t>in your math library.</a:t>
            </a:r>
          </a:p>
          <a:p>
            <a:pPr algn="r"/>
            <a:r>
              <a:rPr lang="en-US" sz="2000" dirty="0"/>
              <a:t>R: solve(</a:t>
            </a:r>
            <a:r>
              <a:rPr lang="en-US" sz="2000" dirty="0" err="1"/>
              <a:t>Xt</a:t>
            </a:r>
            <a:r>
              <a:rPr lang="en-US" sz="2000" dirty="0"/>
              <a:t> %*% X, </a:t>
            </a:r>
            <a:r>
              <a:rPr lang="en-US" sz="2000" dirty="0" err="1"/>
              <a:t>Xt</a:t>
            </a:r>
            <a:r>
              <a:rPr lang="en-US" sz="2000" dirty="0"/>
              <a:t> %*% y)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Computing the MLE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16162"/>
            <a:ext cx="8229600" cy="40386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Not</a:t>
            </a:r>
            <a:r>
              <a:rPr lang="en-US" dirty="0"/>
              <a:t> typically solved by inverting </a:t>
            </a:r>
            <a:r>
              <a:rPr lang="en-US" i="1" dirty="0"/>
              <a:t>X</a:t>
            </a:r>
            <a:r>
              <a:rPr lang="en-US" i="1" baseline="30000" dirty="0"/>
              <a:t>T</a:t>
            </a:r>
            <a:r>
              <a:rPr lang="en-US" i="1" dirty="0"/>
              <a:t>X</a:t>
            </a:r>
          </a:p>
          <a:p>
            <a:r>
              <a:rPr lang="en-US" dirty="0"/>
              <a:t>Solved using direct methods:</a:t>
            </a:r>
          </a:p>
          <a:p>
            <a:pPr lvl="1"/>
            <a:r>
              <a:rPr lang="en-US" dirty="0" err="1"/>
              <a:t>Cholesky</a:t>
            </a:r>
            <a:r>
              <a:rPr lang="en-US" dirty="0"/>
              <a:t> factorization:</a:t>
            </a:r>
          </a:p>
          <a:p>
            <a:pPr lvl="2"/>
            <a:r>
              <a:rPr lang="en-US" dirty="0"/>
              <a:t>Up to a factor of 2 faster</a:t>
            </a:r>
          </a:p>
          <a:p>
            <a:pPr lvl="1"/>
            <a:r>
              <a:rPr lang="en-US" dirty="0"/>
              <a:t>QR factorization:</a:t>
            </a:r>
          </a:p>
          <a:p>
            <a:pPr lvl="2"/>
            <a:r>
              <a:rPr lang="en-US" dirty="0"/>
              <a:t>More numerically stable</a:t>
            </a:r>
          </a:p>
          <a:p>
            <a:r>
              <a:rPr lang="en-US" dirty="0"/>
              <a:t>Solved using various iterative methods:</a:t>
            </a:r>
          </a:p>
          <a:p>
            <a:pPr lvl="1"/>
            <a:r>
              <a:rPr lang="en-US" dirty="0" err="1"/>
              <a:t>Krylov</a:t>
            </a:r>
            <a:r>
              <a:rPr lang="en-US" dirty="0"/>
              <a:t> subspace methods</a:t>
            </a:r>
          </a:p>
          <a:p>
            <a:pPr lvl="1"/>
            <a:r>
              <a:rPr lang="en-US" dirty="0"/>
              <a:t>(Stochastic) Gradient Descent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52562"/>
            <a:ext cx="4508500" cy="55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8839" y="6581001"/>
            <a:ext cx="3865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http://www.seas.ucla.edu/~vandenbe/103/lectures/qr.pdf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657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err="1"/>
              <a:t>Cholesky</a:t>
            </a:r>
            <a:r>
              <a:rPr lang="en-US" dirty="0"/>
              <a:t> Factorization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60637"/>
            <a:ext cx="8229600" cy="3916363"/>
          </a:xfrm>
        </p:spPr>
        <p:txBody>
          <a:bodyPr/>
          <a:lstStyle/>
          <a:p>
            <a:r>
              <a:rPr lang="en-US" dirty="0"/>
              <a:t>Compute </a:t>
            </a:r>
            <a:r>
              <a:rPr lang="en-US" dirty="0" err="1"/>
              <a:t>symm</a:t>
            </a:r>
            <a:r>
              <a:rPr lang="en-US" dirty="0"/>
              <a:t>. matrix</a:t>
            </a:r>
          </a:p>
          <a:p>
            <a:r>
              <a:rPr lang="en-US" dirty="0"/>
              <a:t>Compute vector  </a:t>
            </a:r>
          </a:p>
          <a:p>
            <a:r>
              <a:rPr lang="en-US" dirty="0" err="1"/>
              <a:t>Cholesky</a:t>
            </a:r>
            <a:r>
              <a:rPr lang="en-US" dirty="0"/>
              <a:t> Factorization </a:t>
            </a:r>
          </a:p>
          <a:p>
            <a:pPr lvl="1"/>
            <a:r>
              <a:rPr lang="en-US" dirty="0"/>
              <a:t>L is lower triangular</a:t>
            </a:r>
          </a:p>
          <a:p>
            <a:r>
              <a:rPr lang="en-US" dirty="0"/>
              <a:t>Forward subs. to solve: </a:t>
            </a:r>
          </a:p>
          <a:p>
            <a:r>
              <a:rPr lang="en-US" dirty="0"/>
              <a:t>Backward subs. to solve: 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903" y="1333500"/>
            <a:ext cx="5448300" cy="8763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0" y="2713037"/>
            <a:ext cx="1587500" cy="3302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56037"/>
            <a:ext cx="1447800" cy="330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3297237"/>
            <a:ext cx="1473200" cy="330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5002013"/>
            <a:ext cx="1079500" cy="2667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5532437"/>
            <a:ext cx="1803400" cy="406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025" y="2669033"/>
            <a:ext cx="1066800" cy="4191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125" y="3307361"/>
            <a:ext cx="901700" cy="3683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925" y="3856037"/>
            <a:ext cx="850900" cy="419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925" y="4922837"/>
            <a:ext cx="850900" cy="419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925" y="5570537"/>
            <a:ext cx="850900" cy="4191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57200" y="2438400"/>
            <a:ext cx="8610600" cy="76200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7200" y="3200400"/>
            <a:ext cx="8610600" cy="60960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7200" y="3733800"/>
            <a:ext cx="8610600" cy="106680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7200" y="4800600"/>
            <a:ext cx="8610600" cy="60960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57200" y="5486400"/>
            <a:ext cx="8610600" cy="60960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3429000" y="1818016"/>
            <a:ext cx="1066801" cy="772784"/>
            <a:chOff x="3429000" y="1818016"/>
            <a:chExt cx="1066801" cy="772784"/>
          </a:xfrm>
        </p:grpSpPr>
        <p:sp>
          <p:nvSpPr>
            <p:cNvPr id="21" name="TextBox 20"/>
            <p:cNvSpPr txBox="1"/>
            <p:nvPr/>
          </p:nvSpPr>
          <p:spPr>
            <a:xfrm>
              <a:off x="3814875" y="2006024"/>
              <a:ext cx="4991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>
                  <a:solidFill>
                    <a:srgbClr val="C0504D"/>
                  </a:solidFill>
                </a:rPr>
                <a:t>C</a:t>
              </a:r>
            </a:p>
          </p:txBody>
        </p:sp>
        <p:sp>
          <p:nvSpPr>
            <p:cNvPr id="22" name="Left Brace 21"/>
            <p:cNvSpPr/>
            <p:nvPr/>
          </p:nvSpPr>
          <p:spPr>
            <a:xfrm rot="16200000">
              <a:off x="3804609" y="1442407"/>
              <a:ext cx="315583" cy="1066801"/>
            </a:xfrm>
            <a:prstGeom prst="leftBrace">
              <a:avLst>
                <a:gd name="adj1" fmla="val 8333"/>
                <a:gd name="adj2" fmla="val 56894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125332" y="1782407"/>
            <a:ext cx="1066801" cy="772784"/>
            <a:chOff x="6125332" y="1782407"/>
            <a:chExt cx="1066801" cy="772784"/>
          </a:xfrm>
        </p:grpSpPr>
        <p:sp>
          <p:nvSpPr>
            <p:cNvPr id="23" name="TextBox 22"/>
            <p:cNvSpPr txBox="1"/>
            <p:nvPr/>
          </p:nvSpPr>
          <p:spPr>
            <a:xfrm>
              <a:off x="6511207" y="1970415"/>
              <a:ext cx="49578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>
                  <a:solidFill>
                    <a:srgbClr val="C0504D"/>
                  </a:solidFill>
                </a:rPr>
                <a:t>d</a:t>
              </a:r>
            </a:p>
          </p:txBody>
        </p:sp>
        <p:sp>
          <p:nvSpPr>
            <p:cNvPr id="24" name="Left Brace 23"/>
            <p:cNvSpPr/>
            <p:nvPr/>
          </p:nvSpPr>
          <p:spPr>
            <a:xfrm rot="16200000">
              <a:off x="6500941" y="1406798"/>
              <a:ext cx="315583" cy="1066801"/>
            </a:xfrm>
            <a:prstGeom prst="leftBrace">
              <a:avLst>
                <a:gd name="adj1" fmla="val 8333"/>
                <a:gd name="adj2" fmla="val 56894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6200" y="6096000"/>
            <a:ext cx="8808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Connections to graphical model inference: </a:t>
            </a:r>
          </a:p>
          <a:p>
            <a:r>
              <a:rPr lang="en-US" sz="1400" dirty="0">
                <a:hlinkClick r:id="rId12"/>
              </a:rPr>
              <a:t>http://ssg.mit.edu/~willsky/publ_pdfs/185_pub_MLR.pdf</a:t>
            </a:r>
            <a:r>
              <a:rPr lang="en-US" sz="1400" dirty="0"/>
              <a:t> and </a:t>
            </a:r>
            <a:r>
              <a:rPr lang="en-US" sz="1400" dirty="0">
                <a:hlinkClick r:id="rId13"/>
              </a:rPr>
              <a:t>http://yaroslavvb.blogspot.com/2011/02/junction-trees-in-numerical-analysis.html</a:t>
            </a:r>
            <a:r>
              <a:rPr lang="en-US" sz="1400" dirty="0"/>
              <a:t> with illustrations</a:t>
            </a:r>
          </a:p>
        </p:txBody>
      </p:sp>
    </p:spTree>
    <p:extLst>
      <p:ext uri="{BB962C8B-B14F-4D97-AF65-F5344CB8AC3E}">
        <p14:creationId xmlns:p14="http://schemas.microsoft.com/office/powerpoint/2010/main" val="137954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Solving Triangular System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82601" y="1524000"/>
            <a:ext cx="4648200" cy="4648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035800" y="3276229"/>
            <a:ext cx="624284" cy="1056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83200" y="3465328"/>
            <a:ext cx="624284" cy="1056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*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82600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11</a:t>
            </a:r>
            <a:endParaRPr lang="en-US" sz="3200" dirty="0"/>
          </a:p>
        </p:txBody>
      </p:sp>
      <p:sp>
        <p:nvSpPr>
          <p:cNvPr id="38" name="Rectangle 37"/>
          <p:cNvSpPr/>
          <p:nvPr/>
        </p:nvSpPr>
        <p:spPr>
          <a:xfrm>
            <a:off x="1644650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12</a:t>
            </a:r>
            <a:endParaRPr lang="en-US" sz="3200" dirty="0"/>
          </a:p>
        </p:txBody>
      </p:sp>
      <p:sp>
        <p:nvSpPr>
          <p:cNvPr id="39" name="Rectangle 38"/>
          <p:cNvSpPr/>
          <p:nvPr/>
        </p:nvSpPr>
        <p:spPr>
          <a:xfrm>
            <a:off x="2806700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13</a:t>
            </a:r>
            <a:endParaRPr lang="en-US" sz="3200" dirty="0"/>
          </a:p>
        </p:txBody>
      </p:sp>
      <p:sp>
        <p:nvSpPr>
          <p:cNvPr id="40" name="Rectangle 39"/>
          <p:cNvSpPr/>
          <p:nvPr/>
        </p:nvSpPr>
        <p:spPr>
          <a:xfrm>
            <a:off x="3968750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14</a:t>
            </a:r>
            <a:endParaRPr lang="en-US" sz="3200" dirty="0"/>
          </a:p>
        </p:txBody>
      </p:sp>
      <p:sp>
        <p:nvSpPr>
          <p:cNvPr id="41" name="Rectangle 40"/>
          <p:cNvSpPr/>
          <p:nvPr/>
        </p:nvSpPr>
        <p:spPr>
          <a:xfrm>
            <a:off x="1644650" y="268605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22</a:t>
            </a:r>
            <a:endParaRPr lang="en-US" sz="3200" dirty="0"/>
          </a:p>
        </p:txBody>
      </p:sp>
      <p:sp>
        <p:nvSpPr>
          <p:cNvPr id="42" name="Rectangle 41"/>
          <p:cNvSpPr/>
          <p:nvPr/>
        </p:nvSpPr>
        <p:spPr>
          <a:xfrm>
            <a:off x="2806700" y="268605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23</a:t>
            </a:r>
            <a:endParaRPr lang="en-US" sz="3200" dirty="0"/>
          </a:p>
        </p:txBody>
      </p:sp>
      <p:sp>
        <p:nvSpPr>
          <p:cNvPr id="43" name="Rectangle 42"/>
          <p:cNvSpPr/>
          <p:nvPr/>
        </p:nvSpPr>
        <p:spPr>
          <a:xfrm>
            <a:off x="3968750" y="268605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24</a:t>
            </a:r>
            <a:endParaRPr lang="en-US" sz="3200" dirty="0"/>
          </a:p>
        </p:txBody>
      </p:sp>
      <p:sp>
        <p:nvSpPr>
          <p:cNvPr id="44" name="Rectangle 43"/>
          <p:cNvSpPr/>
          <p:nvPr/>
        </p:nvSpPr>
        <p:spPr>
          <a:xfrm>
            <a:off x="2806700" y="38481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33</a:t>
            </a:r>
            <a:endParaRPr lang="en-US" sz="3200" dirty="0"/>
          </a:p>
        </p:txBody>
      </p:sp>
      <p:sp>
        <p:nvSpPr>
          <p:cNvPr id="45" name="Rectangle 44"/>
          <p:cNvSpPr/>
          <p:nvPr/>
        </p:nvSpPr>
        <p:spPr>
          <a:xfrm>
            <a:off x="3968750" y="38481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34</a:t>
            </a:r>
            <a:endParaRPr lang="en-US" sz="3200" dirty="0"/>
          </a:p>
        </p:txBody>
      </p:sp>
      <p:sp>
        <p:nvSpPr>
          <p:cNvPr id="46" name="Rectangle 45"/>
          <p:cNvSpPr/>
          <p:nvPr/>
        </p:nvSpPr>
        <p:spPr>
          <a:xfrm>
            <a:off x="3968750" y="501015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44</a:t>
            </a:r>
            <a:endParaRPr lang="en-US" sz="3200" dirty="0"/>
          </a:p>
        </p:txBody>
      </p:sp>
      <p:sp>
        <p:nvSpPr>
          <p:cNvPr id="50" name="Rectangle 49"/>
          <p:cNvSpPr/>
          <p:nvPr/>
        </p:nvSpPr>
        <p:spPr>
          <a:xfrm>
            <a:off x="7759700" y="152400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/>
              <a:t>b</a:t>
            </a:r>
            <a:r>
              <a:rPr lang="en-US" sz="3600" baseline="-25000" dirty="0"/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759700" y="268605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/>
              <a:t>b</a:t>
            </a:r>
            <a:r>
              <a:rPr lang="en-US" sz="3600" baseline="-25000" dirty="0"/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759700" y="384810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/>
              <a:t>b</a:t>
            </a:r>
            <a:r>
              <a:rPr lang="en-US" sz="3600" baseline="-25000" dirty="0"/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759700" y="501015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/>
              <a:t>b</a:t>
            </a:r>
            <a:r>
              <a:rPr lang="en-US" sz="3600" baseline="-25000" dirty="0"/>
              <a:t>4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76442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11</a:t>
            </a:r>
            <a:r>
              <a:rPr lang="en-US" sz="3200" dirty="0"/>
              <a:t>x</a:t>
            </a:r>
            <a:r>
              <a:rPr lang="en-US" sz="3200" baseline="-25000" dirty="0"/>
              <a:t>1</a:t>
            </a:r>
            <a:endParaRPr lang="en-US" sz="3200" dirty="0"/>
          </a:p>
        </p:txBody>
      </p:sp>
      <p:sp>
        <p:nvSpPr>
          <p:cNvPr id="56" name="Rectangle 55"/>
          <p:cNvSpPr/>
          <p:nvPr/>
        </p:nvSpPr>
        <p:spPr>
          <a:xfrm>
            <a:off x="1638492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12</a:t>
            </a:r>
            <a:r>
              <a:rPr lang="en-US" sz="3200" dirty="0"/>
              <a:t>x</a:t>
            </a:r>
            <a:r>
              <a:rPr lang="en-US" sz="3200" baseline="-25000" dirty="0"/>
              <a:t>2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800542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13</a:t>
            </a:r>
            <a:r>
              <a:rPr lang="en-US" sz="3200" dirty="0"/>
              <a:t>x</a:t>
            </a:r>
            <a:r>
              <a:rPr lang="en-US" sz="3200" baseline="-25000" dirty="0"/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962592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14</a:t>
            </a:r>
            <a:r>
              <a:rPr lang="en-US" sz="3200" dirty="0"/>
              <a:t>x</a:t>
            </a:r>
            <a:r>
              <a:rPr lang="en-US" sz="3200" baseline="-25000" dirty="0"/>
              <a:t>4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969000" y="152400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/>
              <a:t>x</a:t>
            </a:r>
            <a:r>
              <a:rPr lang="en-US" sz="3600" baseline="-25000" dirty="0"/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969000" y="268605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/>
              <a:t>x</a:t>
            </a:r>
            <a:r>
              <a:rPr lang="en-US" sz="3600" baseline="-25000" dirty="0"/>
              <a:t>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969000" y="384810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/>
              <a:t>x</a:t>
            </a:r>
            <a:r>
              <a:rPr lang="en-US" sz="3600" baseline="-25000" dirty="0"/>
              <a:t>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969000" y="501015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/>
              <a:t>x</a:t>
            </a:r>
            <a:r>
              <a:rPr lang="en-US" sz="3600" baseline="-25000" dirty="0"/>
              <a:t>4</a:t>
            </a:r>
          </a:p>
        </p:txBody>
      </p:sp>
      <p:sp>
        <p:nvSpPr>
          <p:cNvPr id="59" name="TextBox 58"/>
          <p:cNvSpPr txBox="1"/>
          <p:nvPr/>
        </p:nvSpPr>
        <p:spPr>
          <a:xfrm rot="1515121">
            <a:off x="212077" y="5533932"/>
            <a:ext cx="2572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Comic Sans MS"/>
                <a:cs typeface="Comic Sans MS"/>
              </a:rPr>
              <a:t>Bonus Content</a:t>
            </a:r>
          </a:p>
        </p:txBody>
      </p:sp>
    </p:spTree>
    <p:extLst>
      <p:ext uri="{BB962C8B-B14F-4D97-AF65-F5344CB8AC3E}">
        <p14:creationId xmlns:p14="http://schemas.microsoft.com/office/powerpoint/2010/main" val="267265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2827E-6 5.26145E-6 L -0.56687 5.26145E-6 " pathEditMode="relative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7141E-6 -2.27672E-6 L -0.4538 -0.15942 " pathEditMode="relative" ptsTypes="AA">
                                      <p:cBhvr>
                                        <p:cTn id="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7141E-6 8.24618E-6 L -0.32876 -0.32739 " pathEditMode="relative" ptsTypes="AA">
                                      <p:cBhvr>
                                        <p:cTn id="1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7141E-6 -1.23091E-6 L -0.19538 -0.50509 " pathEditMode="relative" ptsTypes="AA">
                                      <p:cBhvr>
                                        <p:cTn id="1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29" grpId="0" animBg="1"/>
      <p:bldP spid="29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Solving Triangular System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82601" y="1524000"/>
            <a:ext cx="4648200" cy="4648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82600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11</a:t>
            </a:r>
            <a:r>
              <a:rPr lang="en-US" sz="3200" dirty="0"/>
              <a:t>x</a:t>
            </a:r>
            <a:r>
              <a:rPr lang="en-US" sz="3200" baseline="-25000" dirty="0"/>
              <a:t>1</a:t>
            </a:r>
            <a:endParaRPr lang="en-US" sz="3200" dirty="0"/>
          </a:p>
        </p:txBody>
      </p:sp>
      <p:sp>
        <p:nvSpPr>
          <p:cNvPr id="38" name="Rectangle 37"/>
          <p:cNvSpPr/>
          <p:nvPr/>
        </p:nvSpPr>
        <p:spPr>
          <a:xfrm>
            <a:off x="1644650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12</a:t>
            </a:r>
            <a:r>
              <a:rPr lang="en-US" sz="3200" dirty="0"/>
              <a:t>x</a:t>
            </a:r>
            <a:r>
              <a:rPr lang="en-US" sz="3200" baseline="-25000" dirty="0"/>
              <a:t>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806700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13</a:t>
            </a:r>
            <a:r>
              <a:rPr lang="en-US" sz="3200" dirty="0"/>
              <a:t>x</a:t>
            </a:r>
            <a:r>
              <a:rPr lang="en-US" sz="3200" baseline="-25000" dirty="0"/>
              <a:t>3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68750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14</a:t>
            </a:r>
            <a:r>
              <a:rPr lang="en-US" sz="3200" dirty="0"/>
              <a:t>x</a:t>
            </a:r>
            <a:r>
              <a:rPr lang="en-US" sz="3200" baseline="-25000" dirty="0"/>
              <a:t>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644650" y="268605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22</a:t>
            </a:r>
            <a:r>
              <a:rPr lang="en-US" sz="3200" dirty="0"/>
              <a:t>x</a:t>
            </a:r>
            <a:r>
              <a:rPr lang="en-US" sz="3200" baseline="-25000" dirty="0"/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06700" y="268605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23</a:t>
            </a:r>
            <a:r>
              <a:rPr lang="en-US" sz="3200" dirty="0"/>
              <a:t>x</a:t>
            </a:r>
            <a:r>
              <a:rPr lang="en-US" sz="3200" baseline="-25000" dirty="0"/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968750" y="268605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24</a:t>
            </a:r>
            <a:r>
              <a:rPr lang="en-US" sz="3200" dirty="0"/>
              <a:t>x</a:t>
            </a:r>
            <a:r>
              <a:rPr lang="en-US" sz="3200" baseline="-25000" dirty="0"/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806700" y="38481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33</a:t>
            </a:r>
            <a:r>
              <a:rPr lang="en-US" sz="3200" dirty="0"/>
              <a:t>x</a:t>
            </a:r>
            <a:r>
              <a:rPr lang="en-US" sz="3200" baseline="-25000" dirty="0"/>
              <a:t>3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968750" y="38481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34</a:t>
            </a:r>
            <a:r>
              <a:rPr lang="en-US" sz="3200" dirty="0"/>
              <a:t>x</a:t>
            </a:r>
            <a:r>
              <a:rPr lang="en-US" sz="3200" baseline="-25000" dirty="0"/>
              <a:t>4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968750" y="501015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44</a:t>
            </a:r>
            <a:r>
              <a:rPr lang="en-US" sz="3200" dirty="0"/>
              <a:t>x</a:t>
            </a:r>
            <a:r>
              <a:rPr lang="en-US" sz="3200" baseline="-25000" dirty="0"/>
              <a:t>4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759700" y="152400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/>
              <a:t>b</a:t>
            </a:r>
            <a:r>
              <a:rPr lang="en-US" sz="3600" baseline="-25000" dirty="0"/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759700" y="268605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/>
              <a:t>b</a:t>
            </a:r>
            <a:r>
              <a:rPr lang="en-US" sz="3600" baseline="-25000" dirty="0"/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759700" y="384810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/>
              <a:t>b</a:t>
            </a:r>
            <a:r>
              <a:rPr lang="en-US" sz="3600" baseline="-25000" dirty="0"/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759700" y="501015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/>
              <a:t>b</a:t>
            </a:r>
            <a:r>
              <a:rPr lang="en-US" sz="3600" baseline="-25000" dirty="0"/>
              <a:t>4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113531" y="5587424"/>
            <a:ext cx="2628900" cy="584776"/>
            <a:chOff x="5130800" y="5587424"/>
            <a:chExt cx="2628900" cy="584776"/>
          </a:xfrm>
        </p:grpSpPr>
        <p:cxnSp>
          <p:nvCxnSpPr>
            <p:cNvPr id="4" name="Straight Arrow Connector 3"/>
            <p:cNvCxnSpPr>
              <a:stCxn id="46" idx="3"/>
              <a:endCxn id="53" idx="1"/>
            </p:cNvCxnSpPr>
            <p:nvPr/>
          </p:nvCxnSpPr>
          <p:spPr>
            <a:xfrm>
              <a:off x="5130800" y="5591175"/>
              <a:ext cx="26289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" name="Rectangle 4"/>
            <p:cNvSpPr/>
            <p:nvPr/>
          </p:nvSpPr>
          <p:spPr>
            <a:xfrm>
              <a:off x="5554105" y="5587424"/>
              <a:ext cx="179481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3200" dirty="0">
                  <a:solidFill>
                    <a:schemeClr val="accent2"/>
                  </a:solidFill>
                </a:rPr>
                <a:t>x</a:t>
              </a:r>
              <a:r>
                <a:rPr lang="en-US" sz="3200" baseline="-25000" dirty="0">
                  <a:solidFill>
                    <a:schemeClr val="accent2"/>
                  </a:solidFill>
                </a:rPr>
                <a:t>4</a:t>
              </a:r>
              <a:r>
                <a:rPr lang="en-US" sz="3200" dirty="0">
                  <a:solidFill>
                    <a:prstClr val="black"/>
                  </a:solidFill>
                </a:rPr>
                <a:t>=b</a:t>
              </a:r>
              <a:r>
                <a:rPr lang="en-US" sz="3200" baseline="-25000" dirty="0">
                  <a:solidFill>
                    <a:prstClr val="black"/>
                  </a:solidFill>
                </a:rPr>
                <a:t>4 </a:t>
              </a:r>
              <a:r>
                <a:rPr lang="en-US" sz="3200" dirty="0">
                  <a:solidFill>
                    <a:prstClr val="black"/>
                  </a:solidFill>
                </a:rPr>
                <a:t>/A</a:t>
              </a:r>
              <a:r>
                <a:rPr lang="en-US" sz="3200" baseline="-25000" dirty="0">
                  <a:solidFill>
                    <a:prstClr val="black"/>
                  </a:solidFill>
                </a:rPr>
                <a:t>44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113531" y="4419600"/>
            <a:ext cx="2628900" cy="954107"/>
            <a:chOff x="5105400" y="4419600"/>
            <a:chExt cx="2628900" cy="954107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5105400" y="4423351"/>
              <a:ext cx="26289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5423475" y="4419600"/>
              <a:ext cx="200527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dirty="0">
                  <a:solidFill>
                    <a:srgbClr val="C0504D"/>
                  </a:solidFill>
                </a:rPr>
                <a:t>x</a:t>
              </a:r>
              <a:r>
                <a:rPr lang="en-US" sz="2800" baseline="-25000" dirty="0">
                  <a:solidFill>
                    <a:srgbClr val="C0504D"/>
                  </a:solidFill>
                </a:rPr>
                <a:t>3</a:t>
              </a:r>
              <a:r>
                <a:rPr lang="en-US" sz="2800" dirty="0">
                  <a:solidFill>
                    <a:prstClr val="black"/>
                  </a:solidFill>
                </a:rPr>
                <a:t>=(b</a:t>
              </a:r>
              <a:r>
                <a:rPr lang="en-US" sz="2800" baseline="-25000" dirty="0">
                  <a:solidFill>
                    <a:prstClr val="black"/>
                  </a:solidFill>
                </a:rPr>
                <a:t>3</a:t>
              </a:r>
              <a:r>
                <a:rPr lang="en-US" sz="2800" dirty="0">
                  <a:solidFill>
                    <a:prstClr val="black"/>
                  </a:solidFill>
                </a:rPr>
                <a:t>-A</a:t>
              </a:r>
              <a:r>
                <a:rPr lang="en-US" sz="2800" baseline="-25000" dirty="0">
                  <a:solidFill>
                    <a:prstClr val="black"/>
                  </a:solidFill>
                </a:rPr>
                <a:t>34</a:t>
              </a:r>
              <a:r>
                <a:rPr lang="en-US" sz="2800" dirty="0">
                  <a:solidFill>
                    <a:srgbClr val="C0504D"/>
                  </a:solidFill>
                </a:rPr>
                <a:t>x</a:t>
              </a:r>
              <a:r>
                <a:rPr lang="en-US" sz="2800" baseline="-25000" dirty="0">
                  <a:solidFill>
                    <a:srgbClr val="C0504D"/>
                  </a:solidFill>
                </a:rPr>
                <a:t>4</a:t>
              </a:r>
              <a:r>
                <a:rPr lang="en-US" sz="2800" dirty="0">
                  <a:solidFill>
                    <a:prstClr val="black"/>
                  </a:solidFill>
                </a:rPr>
                <a:t>)</a:t>
              </a:r>
            </a:p>
            <a:p>
              <a:pPr lvl="0" algn="ctr"/>
              <a:r>
                <a:rPr lang="en-US" sz="2800" dirty="0">
                  <a:solidFill>
                    <a:prstClr val="black"/>
                  </a:solidFill>
                </a:rPr>
                <a:t>   A</a:t>
              </a:r>
              <a:r>
                <a:rPr lang="en-US" sz="2800" baseline="-25000" dirty="0">
                  <a:solidFill>
                    <a:prstClr val="black"/>
                  </a:solidFill>
                </a:rPr>
                <a:t>33</a:t>
              </a:r>
              <a:endParaRPr lang="en-US" sz="2800" dirty="0">
                <a:solidFill>
                  <a:prstClr val="black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867400" y="4953000"/>
              <a:ext cx="1600200" cy="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109111" y="3236893"/>
            <a:ext cx="2637741" cy="954107"/>
            <a:chOff x="5105400" y="3048000"/>
            <a:chExt cx="2637741" cy="954107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5105400" y="3051751"/>
              <a:ext cx="26289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109087" y="3048000"/>
              <a:ext cx="2634054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dirty="0">
                  <a:solidFill>
                    <a:srgbClr val="C0504D"/>
                  </a:solidFill>
                </a:rPr>
                <a:t>x</a:t>
              </a:r>
              <a:r>
                <a:rPr lang="en-US" sz="2800" baseline="-25000" dirty="0">
                  <a:solidFill>
                    <a:srgbClr val="C0504D"/>
                  </a:solidFill>
                </a:rPr>
                <a:t>2</a:t>
              </a:r>
              <a:r>
                <a:rPr lang="en-US" sz="2800" dirty="0">
                  <a:solidFill>
                    <a:prstClr val="black"/>
                  </a:solidFill>
                </a:rPr>
                <a:t>=b</a:t>
              </a:r>
              <a:r>
                <a:rPr lang="en-US" sz="2800" baseline="-25000" dirty="0">
                  <a:solidFill>
                    <a:prstClr val="black"/>
                  </a:solidFill>
                </a:rPr>
                <a:t>2</a:t>
              </a:r>
              <a:r>
                <a:rPr lang="en-US" sz="2800" dirty="0">
                  <a:solidFill>
                    <a:prstClr val="black"/>
                  </a:solidFill>
                </a:rPr>
                <a:t>-A</a:t>
              </a:r>
              <a:r>
                <a:rPr lang="en-US" sz="2800" baseline="-25000" dirty="0">
                  <a:solidFill>
                    <a:prstClr val="black"/>
                  </a:solidFill>
                </a:rPr>
                <a:t>23</a:t>
              </a:r>
              <a:r>
                <a:rPr lang="en-US" sz="2800" dirty="0">
                  <a:solidFill>
                    <a:srgbClr val="C0504D"/>
                  </a:solidFill>
                </a:rPr>
                <a:t>x</a:t>
              </a:r>
              <a:r>
                <a:rPr lang="en-US" sz="2800" baseline="-25000" dirty="0">
                  <a:solidFill>
                    <a:srgbClr val="C0504D"/>
                  </a:solidFill>
                </a:rPr>
                <a:t>3</a:t>
              </a:r>
              <a:r>
                <a:rPr lang="en-US" sz="2800" dirty="0"/>
                <a:t>-</a:t>
              </a:r>
              <a:r>
                <a:rPr lang="en-US" sz="2800" dirty="0">
                  <a:solidFill>
                    <a:prstClr val="black"/>
                  </a:solidFill>
                </a:rPr>
                <a:t>A</a:t>
              </a:r>
              <a:r>
                <a:rPr lang="en-US" sz="2800" baseline="-25000" dirty="0">
                  <a:solidFill>
                    <a:prstClr val="black"/>
                  </a:solidFill>
                </a:rPr>
                <a:t>24</a:t>
              </a:r>
              <a:r>
                <a:rPr lang="en-US" sz="2800" dirty="0">
                  <a:solidFill>
                    <a:srgbClr val="C0504D"/>
                  </a:solidFill>
                </a:rPr>
                <a:t>x</a:t>
              </a:r>
              <a:r>
                <a:rPr lang="en-US" sz="2800" baseline="-25000" dirty="0">
                  <a:solidFill>
                    <a:srgbClr val="C0504D"/>
                  </a:solidFill>
                </a:rPr>
                <a:t>4</a:t>
              </a:r>
              <a:endParaRPr lang="en-US" sz="2800" dirty="0">
                <a:solidFill>
                  <a:prstClr val="black"/>
                </a:solidFill>
              </a:endParaRPr>
            </a:p>
            <a:p>
              <a:pPr lvl="0" algn="ctr"/>
              <a:r>
                <a:rPr lang="en-US" sz="2800" dirty="0">
                  <a:solidFill>
                    <a:prstClr val="black"/>
                  </a:solidFill>
                </a:rPr>
                <a:t>   A</a:t>
              </a:r>
              <a:r>
                <a:rPr lang="en-US" sz="2800" baseline="-25000" dirty="0">
                  <a:solidFill>
                    <a:prstClr val="black"/>
                  </a:solidFill>
                </a:rPr>
                <a:t>22</a:t>
              </a:r>
              <a:endParaRPr lang="en-US" sz="2800" dirty="0">
                <a:solidFill>
                  <a:prstClr val="black"/>
                </a:solidFill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715000" y="3581400"/>
              <a:ext cx="1905000" cy="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5098130" y="2017693"/>
            <a:ext cx="2659702" cy="954107"/>
            <a:chOff x="5096262" y="1828800"/>
            <a:chExt cx="2659702" cy="954107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5105400" y="1832551"/>
              <a:ext cx="26289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5096262" y="1828800"/>
              <a:ext cx="2659702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dirty="0">
                  <a:solidFill>
                    <a:srgbClr val="C0504D"/>
                  </a:solidFill>
                </a:rPr>
                <a:t>x</a:t>
              </a:r>
              <a:r>
                <a:rPr lang="en-US" sz="2800" baseline="-25000" dirty="0">
                  <a:solidFill>
                    <a:srgbClr val="C0504D"/>
                  </a:solidFill>
                </a:rPr>
                <a:t>1</a:t>
              </a:r>
              <a:r>
                <a:rPr lang="en-US" sz="2800" dirty="0">
                  <a:solidFill>
                    <a:prstClr val="black"/>
                  </a:solidFill>
                </a:rPr>
                <a:t>=</a:t>
              </a:r>
              <a:r>
                <a:rPr lang="en-US" sz="2000" dirty="0">
                  <a:solidFill>
                    <a:prstClr val="black"/>
                  </a:solidFill>
                </a:rPr>
                <a:t>b</a:t>
              </a:r>
              <a:r>
                <a:rPr lang="en-US" sz="2000" baseline="-25000" dirty="0">
                  <a:solidFill>
                    <a:prstClr val="black"/>
                  </a:solidFill>
                </a:rPr>
                <a:t>1</a:t>
              </a:r>
              <a:r>
                <a:rPr lang="en-US" sz="2000" dirty="0">
                  <a:solidFill>
                    <a:prstClr val="black"/>
                  </a:solidFill>
                </a:rPr>
                <a:t>-A</a:t>
              </a:r>
              <a:r>
                <a:rPr lang="en-US" sz="2000" baseline="-25000" dirty="0">
                  <a:solidFill>
                    <a:prstClr val="black"/>
                  </a:solidFill>
                </a:rPr>
                <a:t>12</a:t>
              </a:r>
              <a:r>
                <a:rPr lang="en-US" sz="2000" dirty="0">
                  <a:solidFill>
                    <a:srgbClr val="C0504D"/>
                  </a:solidFill>
                </a:rPr>
                <a:t>x</a:t>
              </a:r>
              <a:r>
                <a:rPr lang="en-US" sz="2000" baseline="-25000" dirty="0">
                  <a:solidFill>
                    <a:srgbClr val="C0504D"/>
                  </a:solidFill>
                </a:rPr>
                <a:t>2</a:t>
              </a:r>
              <a:r>
                <a:rPr lang="en-US" sz="2000" dirty="0"/>
                <a:t>-</a:t>
              </a:r>
              <a:r>
                <a:rPr lang="en-US" sz="2000" dirty="0">
                  <a:solidFill>
                    <a:prstClr val="black"/>
                  </a:solidFill>
                </a:rPr>
                <a:t>A</a:t>
              </a:r>
              <a:r>
                <a:rPr lang="en-US" sz="2000" baseline="-25000" dirty="0">
                  <a:solidFill>
                    <a:prstClr val="black"/>
                  </a:solidFill>
                </a:rPr>
                <a:t>13</a:t>
              </a:r>
              <a:r>
                <a:rPr lang="en-US" sz="2000" dirty="0">
                  <a:solidFill>
                    <a:srgbClr val="C0504D"/>
                  </a:solidFill>
                </a:rPr>
                <a:t>x</a:t>
              </a:r>
              <a:r>
                <a:rPr lang="en-US" sz="2000" baseline="-25000" dirty="0">
                  <a:solidFill>
                    <a:srgbClr val="C0504D"/>
                  </a:solidFill>
                </a:rPr>
                <a:t>3</a:t>
              </a:r>
              <a:r>
                <a:rPr lang="en-US" sz="2000" dirty="0"/>
                <a:t>-</a:t>
              </a:r>
              <a:r>
                <a:rPr lang="en-US" sz="2000" dirty="0">
                  <a:solidFill>
                    <a:prstClr val="black"/>
                  </a:solidFill>
                </a:rPr>
                <a:t>A</a:t>
              </a:r>
              <a:r>
                <a:rPr lang="en-US" sz="2000" baseline="-25000" dirty="0">
                  <a:solidFill>
                    <a:prstClr val="black"/>
                  </a:solidFill>
                </a:rPr>
                <a:t>14</a:t>
              </a:r>
              <a:r>
                <a:rPr lang="en-US" sz="2000" dirty="0">
                  <a:solidFill>
                    <a:srgbClr val="C0504D"/>
                  </a:solidFill>
                </a:rPr>
                <a:t>x</a:t>
              </a:r>
              <a:r>
                <a:rPr lang="en-US" sz="2000" baseline="-25000" dirty="0">
                  <a:solidFill>
                    <a:srgbClr val="C0504D"/>
                  </a:solidFill>
                </a:rPr>
                <a:t>4</a:t>
              </a:r>
              <a:endParaRPr lang="en-US" sz="2400" dirty="0">
                <a:solidFill>
                  <a:prstClr val="black"/>
                </a:solidFill>
              </a:endParaRPr>
            </a:p>
            <a:p>
              <a:pPr lvl="0" algn="ctr"/>
              <a:r>
                <a:rPr lang="en-US" sz="2800" dirty="0">
                  <a:solidFill>
                    <a:prstClr val="black"/>
                  </a:solidFill>
                </a:rPr>
                <a:t>   A</a:t>
              </a:r>
              <a:r>
                <a:rPr lang="en-US" sz="2800" baseline="-25000" dirty="0">
                  <a:solidFill>
                    <a:prstClr val="black"/>
                  </a:solidFill>
                </a:rPr>
                <a:t>11</a:t>
              </a:r>
              <a:endParaRPr lang="en-US" sz="2800" dirty="0">
                <a:solidFill>
                  <a:prstClr val="black"/>
                </a:solidFill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5715000" y="2362200"/>
              <a:ext cx="1905000" cy="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 rot="1515121">
            <a:off x="212077" y="5533932"/>
            <a:ext cx="2572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Comic Sans MS"/>
                <a:cs typeface="Comic Sans MS"/>
              </a:rPr>
              <a:t>Bonus Content</a:t>
            </a:r>
          </a:p>
        </p:txBody>
      </p:sp>
    </p:spTree>
    <p:extLst>
      <p:ext uri="{BB962C8B-B14F-4D97-AF65-F5344CB8AC3E}">
        <p14:creationId xmlns:p14="http://schemas.microsoft.com/office/powerpoint/2010/main" val="98326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Distributed Direct Solution (Map-Reduce)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419600"/>
          </a:xfrm>
        </p:spPr>
        <p:txBody>
          <a:bodyPr/>
          <a:lstStyle/>
          <a:p>
            <a:r>
              <a:rPr lang="en-US" dirty="0"/>
              <a:t>Distribution computations of sums: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Solve system </a:t>
            </a:r>
            <a:r>
              <a:rPr lang="en-US" i="1" dirty="0"/>
              <a:t>C</a:t>
            </a:r>
            <a:r>
              <a:rPr lang="en-US" dirty="0"/>
              <a:t> </a:t>
            </a:r>
            <a:r>
              <a:rPr lang="en-US" dirty="0" err="1"/>
              <a:t>θ</a:t>
            </a:r>
            <a:r>
              <a:rPr lang="en-US" baseline="-25000" dirty="0" err="1"/>
              <a:t>MLE</a:t>
            </a:r>
            <a:r>
              <a:rPr lang="en-US" dirty="0"/>
              <a:t> = </a:t>
            </a:r>
            <a:r>
              <a:rPr lang="en-US" i="1" dirty="0"/>
              <a:t>d</a:t>
            </a:r>
            <a:r>
              <a:rPr lang="en-US" dirty="0"/>
              <a:t> on master.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47800"/>
            <a:ext cx="4508500" cy="558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9200" y="3124200"/>
            <a:ext cx="762000" cy="77063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41313" y="2590800"/>
            <a:ext cx="37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504D"/>
                </a:solidFill>
              </a:rPr>
              <a:t>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1713" y="3134380"/>
            <a:ext cx="37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504D"/>
                </a:solidFill>
              </a:rPr>
              <a:t>p</a:t>
            </a: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276600"/>
            <a:ext cx="1066800" cy="4191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524000" y="4752320"/>
            <a:ext cx="132754" cy="7620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1607881" y="4762500"/>
            <a:ext cx="37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504D"/>
                </a:solidFill>
              </a:rPr>
              <a:t>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37941" y="4381500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504D"/>
                </a:solidFill>
              </a:rPr>
              <a:t>1</a:t>
            </a:r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0" y="4911949"/>
            <a:ext cx="901700" cy="3683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872557"/>
            <a:ext cx="4343400" cy="12573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457700"/>
            <a:ext cx="3873500" cy="1257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0" y="5791200"/>
            <a:ext cx="8509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82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4267200"/>
            <a:ext cx="5397500" cy="44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Descent: </a:t>
            </a:r>
            <a:br>
              <a:rPr lang="en-US" dirty="0"/>
            </a:br>
            <a:r>
              <a:rPr lang="en-US" sz="3600" dirty="0"/>
              <a:t>What if p is large?  </a:t>
            </a:r>
            <a:r>
              <a:rPr lang="en-US" sz="3100" dirty="0"/>
              <a:t>(e.g., n/2)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/>
              <a:t>The cost of O(</a:t>
            </a:r>
            <a:r>
              <a:rPr lang="en-US" i="1" dirty="0"/>
              <a:t>np</a:t>
            </a:r>
            <a:r>
              <a:rPr lang="en-US" i="1" baseline="30000" dirty="0"/>
              <a:t>2</a:t>
            </a:r>
            <a:r>
              <a:rPr lang="en-US" dirty="0"/>
              <a:t>) = O(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r>
              <a:rPr lang="en-US" dirty="0"/>
              <a:t>) could by prohibitive</a:t>
            </a:r>
          </a:p>
          <a:p>
            <a:r>
              <a:rPr lang="en-US" dirty="0"/>
              <a:t>Solution: Iterative Methods</a:t>
            </a:r>
          </a:p>
          <a:p>
            <a:pPr lvl="1"/>
            <a:r>
              <a:rPr lang="en-US" dirty="0"/>
              <a:t>Gradient Descent: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500990"/>
            <a:ext cx="6069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/>
                <a:cs typeface="Consolas"/>
              </a:rPr>
              <a:t>For </a:t>
            </a:r>
            <a:r>
              <a:rPr lang="en-US" sz="2800" i="1" dirty="0" err="1">
                <a:latin typeface="Times"/>
                <a:cs typeface="Times"/>
              </a:rPr>
              <a:t>τ</a:t>
            </a:r>
            <a:r>
              <a:rPr lang="en-US" sz="2800" dirty="0">
                <a:latin typeface="Consolas"/>
                <a:cs typeface="Consolas"/>
              </a:rPr>
              <a:t> from 0 until </a:t>
            </a:r>
            <a:r>
              <a:rPr lang="en-US" sz="2800" i="1" dirty="0">
                <a:latin typeface="Consolas"/>
                <a:cs typeface="Consolas"/>
              </a:rPr>
              <a:t>convergence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981200" y="4643990"/>
            <a:ext cx="1676400" cy="369332"/>
            <a:chOff x="1981200" y="4419600"/>
            <a:chExt cx="1676400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1981200" y="4419600"/>
              <a:ext cx="14271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C0504D"/>
                  </a:solidFill>
                </a:rPr>
                <a:t>Learning rate</a:t>
              </a:r>
            </a:p>
          </p:txBody>
        </p:sp>
        <p:cxnSp>
          <p:nvCxnSpPr>
            <p:cNvPr id="11" name="Straight Arrow Connector 10"/>
            <p:cNvCxnSpPr>
              <a:stCxn id="9" idx="3"/>
            </p:cNvCxnSpPr>
            <p:nvPr/>
          </p:nvCxnSpPr>
          <p:spPr>
            <a:xfrm flipV="1">
              <a:off x="3408394" y="4419600"/>
              <a:ext cx="249206" cy="1846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824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4155712" y="3224768"/>
            <a:ext cx="1037889" cy="1525825"/>
            <a:chOff x="4155712" y="3224768"/>
            <a:chExt cx="1037889" cy="1525825"/>
          </a:xfrm>
        </p:grpSpPr>
        <p:sp>
          <p:nvSpPr>
            <p:cNvPr id="13" name="TextBox 12"/>
            <p:cNvSpPr txBox="1"/>
            <p:nvPr/>
          </p:nvSpPr>
          <p:spPr>
            <a:xfrm>
              <a:off x="4155712" y="3224768"/>
              <a:ext cx="1037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Slope = 0</a:t>
              </a: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4674657" y="3657600"/>
              <a:ext cx="0" cy="1092993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/>
          <p:cNvCxnSpPr/>
          <p:nvPr/>
        </p:nvCxnSpPr>
        <p:spPr>
          <a:xfrm>
            <a:off x="3276601" y="3962400"/>
            <a:ext cx="2438399" cy="223202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3793223" y="4287881"/>
            <a:ext cx="1841653" cy="77285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796772" y="4343400"/>
            <a:ext cx="901171" cy="410444"/>
          </a:xfrm>
          <a:prstGeom prst="line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3793224" y="4289420"/>
            <a:ext cx="1" cy="771311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Illustrated: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62000" y="2514600"/>
            <a:ext cx="7391399" cy="3886200"/>
            <a:chOff x="2438400" y="3429000"/>
            <a:chExt cx="4202952" cy="2209800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3868271" y="3429000"/>
              <a:ext cx="0" cy="2209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2438400" y="4957465"/>
              <a:ext cx="40386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4687" y="4876800"/>
              <a:ext cx="126665" cy="213748"/>
            </a:xfrm>
            <a:prstGeom prst="rect">
              <a:avLst/>
            </a:prstGeom>
          </p:spPr>
        </p:pic>
      </p:grpSp>
      <p:sp>
        <p:nvSpPr>
          <p:cNvPr id="9" name="Freeform 8"/>
          <p:cNvSpPr/>
          <p:nvPr/>
        </p:nvSpPr>
        <p:spPr>
          <a:xfrm>
            <a:off x="2362200" y="2667000"/>
            <a:ext cx="4648200" cy="1828800"/>
          </a:xfrm>
          <a:custGeom>
            <a:avLst/>
            <a:gdLst>
              <a:gd name="connsiteX0" fmla="*/ 0 w 1843353"/>
              <a:gd name="connsiteY0" fmla="*/ 8820 h 1495386"/>
              <a:gd name="connsiteX1" fmla="*/ 361615 w 1843353"/>
              <a:gd name="connsiteY1" fmla="*/ 1208225 h 1495386"/>
              <a:gd name="connsiteX2" fmla="*/ 837888 w 1843353"/>
              <a:gd name="connsiteY2" fmla="*/ 1490439 h 1495386"/>
              <a:gd name="connsiteX3" fmla="*/ 1296521 w 1843353"/>
              <a:gd name="connsiteY3" fmla="*/ 1269960 h 1495386"/>
              <a:gd name="connsiteX4" fmla="*/ 1843353 w 1843353"/>
              <a:gd name="connsiteY4" fmla="*/ 0 h 1495386"/>
              <a:gd name="connsiteX0" fmla="*/ 0 w 1843353"/>
              <a:gd name="connsiteY0" fmla="*/ 8820 h 1566210"/>
              <a:gd name="connsiteX1" fmla="*/ 361615 w 1843353"/>
              <a:gd name="connsiteY1" fmla="*/ 1208225 h 1566210"/>
              <a:gd name="connsiteX2" fmla="*/ 837888 w 1843353"/>
              <a:gd name="connsiteY2" fmla="*/ 1490439 h 1566210"/>
              <a:gd name="connsiteX3" fmla="*/ 1843353 w 1843353"/>
              <a:gd name="connsiteY3" fmla="*/ 0 h 156621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509232"/>
              <a:gd name="connsiteX1" fmla="*/ 837888 w 1843353"/>
              <a:gd name="connsiteY1" fmla="*/ 1490439 h 1509232"/>
              <a:gd name="connsiteX2" fmla="*/ 1843353 w 1843353"/>
              <a:gd name="connsiteY2" fmla="*/ 0 h 1509232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38"/>
              <a:gd name="connsiteX1" fmla="*/ 908447 w 1843353"/>
              <a:gd name="connsiteY1" fmla="*/ 1490438 h 1490438"/>
              <a:gd name="connsiteX2" fmla="*/ 1843353 w 1843353"/>
              <a:gd name="connsiteY2" fmla="*/ 0 h 1490438"/>
              <a:gd name="connsiteX0" fmla="*/ 0 w 1843353"/>
              <a:gd name="connsiteY0" fmla="*/ 8820 h 1490440"/>
              <a:gd name="connsiteX1" fmla="*/ 917267 w 1843353"/>
              <a:gd name="connsiteY1" fmla="*/ 1490438 h 1490440"/>
              <a:gd name="connsiteX2" fmla="*/ 1843353 w 1843353"/>
              <a:gd name="connsiteY2" fmla="*/ 0 h 149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3353" h="1490440">
                <a:moveTo>
                  <a:pt x="0" y="8820"/>
                </a:moveTo>
                <a:cubicBezTo>
                  <a:pt x="139281" y="489990"/>
                  <a:pt x="335156" y="1488968"/>
                  <a:pt x="917267" y="1490438"/>
                </a:cubicBezTo>
                <a:cubicBezTo>
                  <a:pt x="1499378" y="1491908"/>
                  <a:pt x="1704440" y="403394"/>
                  <a:pt x="1843353" y="0"/>
                </a:cubicBezTo>
              </a:path>
            </a:pathLst>
          </a:cu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5634875" y="4267200"/>
            <a:ext cx="1" cy="190500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4" y="2279650"/>
            <a:ext cx="1917700" cy="4699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0764" y="4704717"/>
            <a:ext cx="225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Convex Function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3187172" y="3352800"/>
            <a:ext cx="737129" cy="712257"/>
            <a:chOff x="3187172" y="3352800"/>
            <a:chExt cx="737129" cy="712257"/>
          </a:xfrm>
        </p:grpSpPr>
        <p:sp>
          <p:nvSpPr>
            <p:cNvPr id="11" name="Oval 10"/>
            <p:cNvSpPr/>
            <p:nvPr/>
          </p:nvSpPr>
          <p:spPr>
            <a:xfrm>
              <a:off x="3187172" y="3886200"/>
              <a:ext cx="178857" cy="17885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1" y="3352800"/>
              <a:ext cx="647700" cy="444500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5334000" y="3594100"/>
            <a:ext cx="647700" cy="769981"/>
            <a:chOff x="5334000" y="3594100"/>
            <a:chExt cx="647700" cy="769981"/>
          </a:xfrm>
        </p:grpSpPr>
        <p:sp>
          <p:nvSpPr>
            <p:cNvPr id="26" name="Oval 25"/>
            <p:cNvSpPr/>
            <p:nvPr/>
          </p:nvSpPr>
          <p:spPr>
            <a:xfrm>
              <a:off x="5545447" y="4185224"/>
              <a:ext cx="178857" cy="17885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594100"/>
              <a:ext cx="647700" cy="444500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3707343" y="3741967"/>
            <a:ext cx="696008" cy="677633"/>
            <a:chOff x="3707343" y="3741967"/>
            <a:chExt cx="696008" cy="677633"/>
          </a:xfrm>
        </p:grpSpPr>
        <p:sp>
          <p:nvSpPr>
            <p:cNvPr id="33" name="Oval 32"/>
            <p:cNvSpPr/>
            <p:nvPr/>
          </p:nvSpPr>
          <p:spPr>
            <a:xfrm>
              <a:off x="3707343" y="4240743"/>
              <a:ext cx="178857" cy="17885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5651" y="3741967"/>
              <a:ext cx="647700" cy="444500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4409911" y="3898900"/>
            <a:ext cx="647700" cy="673100"/>
            <a:chOff x="4409911" y="3898900"/>
            <a:chExt cx="647700" cy="673100"/>
          </a:xfrm>
        </p:grpSpPr>
        <p:pic>
          <p:nvPicPr>
            <p:cNvPr id="42" name="Picture 4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911" y="3898900"/>
              <a:ext cx="647700" cy="444500"/>
            </a:xfrm>
            <a:prstGeom prst="rect">
              <a:avLst/>
            </a:prstGeom>
          </p:spPr>
        </p:pic>
        <p:sp>
          <p:nvSpPr>
            <p:cNvPr id="43" name="Oval 42"/>
            <p:cNvSpPr/>
            <p:nvPr/>
          </p:nvSpPr>
          <p:spPr>
            <a:xfrm>
              <a:off x="4572000" y="4393143"/>
              <a:ext cx="178857" cy="17885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75" y="4318000"/>
            <a:ext cx="21844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Descent: </a:t>
            </a:r>
            <a:br>
              <a:rPr lang="en-US" dirty="0"/>
            </a:br>
            <a:r>
              <a:rPr lang="en-US" sz="3600" dirty="0"/>
              <a:t>What if p is large?  </a:t>
            </a:r>
            <a:r>
              <a:rPr lang="en-US" sz="3100" dirty="0"/>
              <a:t>(e.g., n/2)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cost of O(</a:t>
            </a:r>
            <a:r>
              <a:rPr lang="en-US" i="1" dirty="0"/>
              <a:t>np</a:t>
            </a:r>
            <a:r>
              <a:rPr lang="en-US" i="1" baseline="30000" dirty="0"/>
              <a:t>2</a:t>
            </a:r>
            <a:r>
              <a:rPr lang="en-US" dirty="0"/>
              <a:t>) = O(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r>
              <a:rPr lang="en-US" dirty="0"/>
              <a:t>) could by prohibitive</a:t>
            </a:r>
          </a:p>
          <a:p>
            <a:r>
              <a:rPr lang="en-US" dirty="0"/>
              <a:t>Solution: Iterative Methods</a:t>
            </a:r>
          </a:p>
          <a:p>
            <a:pPr lvl="1"/>
            <a:r>
              <a:rPr lang="en-US" dirty="0"/>
              <a:t>Gradient Descent: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we do better?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276600"/>
            <a:ext cx="6069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/>
                <a:cs typeface="Consolas"/>
              </a:rPr>
              <a:t>For </a:t>
            </a:r>
            <a:r>
              <a:rPr lang="en-US" sz="2800" i="1" dirty="0" err="1">
                <a:latin typeface="Times"/>
                <a:cs typeface="Times"/>
              </a:rPr>
              <a:t>τ</a:t>
            </a:r>
            <a:r>
              <a:rPr lang="en-US" sz="2800" dirty="0">
                <a:latin typeface="Consolas"/>
                <a:cs typeface="Consolas"/>
              </a:rPr>
              <a:t> from 0 until </a:t>
            </a:r>
            <a:r>
              <a:rPr lang="en-US" sz="2800" i="1" dirty="0">
                <a:latin typeface="Consolas"/>
                <a:cs typeface="Consolas"/>
              </a:rPr>
              <a:t>convergence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00" y="4953000"/>
            <a:ext cx="901700" cy="3683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164214" y="5486400"/>
            <a:ext cx="3684386" cy="946666"/>
            <a:chOff x="4164214" y="5486400"/>
            <a:chExt cx="3684386" cy="946666"/>
          </a:xfrm>
        </p:grpSpPr>
        <p:sp>
          <p:nvSpPr>
            <p:cNvPr id="12" name="Left Brace 11"/>
            <p:cNvSpPr/>
            <p:nvPr/>
          </p:nvSpPr>
          <p:spPr>
            <a:xfrm rot="16200000">
              <a:off x="5549207" y="4101407"/>
              <a:ext cx="533400" cy="3303386"/>
            </a:xfrm>
            <a:prstGeom prst="leftBrace">
              <a:avLst>
                <a:gd name="adj1" fmla="val 8333"/>
                <a:gd name="adj2" fmla="val 74030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55610" y="6063734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504D"/>
                  </a:solidFill>
                </a:rPr>
                <a:t>Estimate of the Gradient</a:t>
              </a:r>
            </a:p>
          </p:txBody>
        </p:sp>
      </p:grp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652410"/>
            <a:ext cx="5295900" cy="990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4114800"/>
            <a:ext cx="5397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4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800600" y="3471812"/>
            <a:ext cx="2514600" cy="5667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/>
              <a:t>Construct noisy estimate of the gradient: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Sensitive to choice of </a:t>
            </a:r>
            <a:r>
              <a:rPr lang="en-US" dirty="0" err="1"/>
              <a:t>ρ</a:t>
            </a:r>
            <a:r>
              <a:rPr lang="en-US" dirty="0"/>
              <a:t>(</a:t>
            </a:r>
            <a:r>
              <a:rPr lang="en-US" dirty="0" err="1"/>
              <a:t>τ</a:t>
            </a:r>
            <a:r>
              <a:rPr lang="en-US" dirty="0"/>
              <a:t>) typically (</a:t>
            </a:r>
            <a:r>
              <a:rPr lang="en-US" dirty="0" err="1"/>
              <a:t>ρ</a:t>
            </a:r>
            <a:r>
              <a:rPr lang="en-US" dirty="0"/>
              <a:t>(</a:t>
            </a:r>
            <a:r>
              <a:rPr lang="en-US" dirty="0" err="1"/>
              <a:t>τ</a:t>
            </a:r>
            <a:r>
              <a:rPr lang="en-US" dirty="0"/>
              <a:t>)=1/</a:t>
            </a:r>
            <a:r>
              <a:rPr lang="en-US" dirty="0" err="1"/>
              <a:t>τ</a:t>
            </a:r>
            <a:r>
              <a:rPr lang="en-US" dirty="0"/>
              <a:t>)</a:t>
            </a:r>
          </a:p>
          <a:p>
            <a:r>
              <a:rPr lang="en-US" dirty="0"/>
              <a:t>Also known as Least-Mean-Squares (LMS)</a:t>
            </a:r>
          </a:p>
          <a:p>
            <a:r>
              <a:rPr lang="en-US" dirty="0"/>
              <a:t>Applies to streaming data </a:t>
            </a:r>
            <a:r>
              <a:rPr lang="en-US" i="1" dirty="0"/>
              <a:t>O(p)</a:t>
            </a:r>
            <a:r>
              <a:rPr lang="en-US" dirty="0"/>
              <a:t> storage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2493912"/>
            <a:ext cx="61539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/>
                <a:cs typeface="Consolas"/>
              </a:rPr>
              <a:t>For </a:t>
            </a:r>
            <a:r>
              <a:rPr lang="en-US" sz="2800" i="1" dirty="0" err="1">
                <a:latin typeface="Times"/>
                <a:cs typeface="Times"/>
              </a:rPr>
              <a:t>τ</a:t>
            </a:r>
            <a:r>
              <a:rPr lang="en-US" sz="2800" dirty="0">
                <a:latin typeface="Consolas"/>
                <a:cs typeface="Consolas"/>
              </a:rPr>
              <a:t> from 0 until </a:t>
            </a:r>
            <a:r>
              <a:rPr lang="en-US" sz="2800" i="1" dirty="0">
                <a:latin typeface="Consolas"/>
                <a:cs typeface="Consolas"/>
              </a:rPr>
              <a:t>convergence</a:t>
            </a:r>
          </a:p>
          <a:p>
            <a:r>
              <a:rPr lang="en-US" sz="2800" i="1" dirty="0">
                <a:latin typeface="Consolas"/>
                <a:cs typeface="Consolas"/>
              </a:rPr>
              <a:t>   1) pick a random </a:t>
            </a:r>
            <a:r>
              <a:rPr lang="en-US" sz="2800" i="1" dirty="0" err="1">
                <a:latin typeface="Consolas"/>
                <a:cs typeface="Consolas"/>
              </a:rPr>
              <a:t>i</a:t>
            </a:r>
            <a:endParaRPr lang="en-US" sz="2800" i="1" dirty="0">
              <a:latin typeface="Consolas"/>
              <a:cs typeface="Consolas"/>
            </a:endParaRPr>
          </a:p>
          <a:p>
            <a:r>
              <a:rPr lang="en-US" sz="2800" i="1" dirty="0">
                <a:latin typeface="Consolas"/>
                <a:cs typeface="Consolas"/>
              </a:rPr>
              <a:t>   2) </a:t>
            </a: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603992"/>
            <a:ext cx="685800" cy="3683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307" y="3527792"/>
            <a:ext cx="54483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9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Linear Regression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52600"/>
            <a:ext cx="8128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18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Fitting Non-linear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0"/>
          </a:xfrm>
        </p:spPr>
        <p:txBody>
          <a:bodyPr/>
          <a:lstStyle/>
          <a:p>
            <a:r>
              <a:rPr lang="en-US" dirty="0"/>
              <a:t>What if Y has a non-linear response?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we still use a linear model?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9800"/>
            <a:ext cx="5410200" cy="340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72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Transforming the Feature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r>
              <a:rPr lang="en-US" dirty="0"/>
              <a:t>Transform features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By applying non-linear transformation </a:t>
            </a:r>
            <a:r>
              <a:rPr lang="en-US" i="1" dirty="0" err="1"/>
              <a:t>ϕ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pPr lvl="1"/>
            <a:r>
              <a:rPr lang="en-US" dirty="0"/>
              <a:t>others: splines, radial basis functions, …</a:t>
            </a:r>
          </a:p>
          <a:p>
            <a:pPr lvl="1"/>
            <a:r>
              <a:rPr lang="en-US" dirty="0"/>
              <a:t>Expert engineered features (modeling)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286000"/>
            <a:ext cx="4445000" cy="4318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308" y="3733800"/>
            <a:ext cx="2133600" cy="457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387" y="4800600"/>
            <a:ext cx="4241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0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33187" y="468868"/>
            <a:ext cx="1391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Under-fitting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13149"/>
          <a:stretch/>
        </p:blipFill>
        <p:spPr>
          <a:xfrm>
            <a:off x="381000" y="914400"/>
            <a:ext cx="8556009" cy="5410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629400" y="6248400"/>
            <a:ext cx="12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Over-fitting</a:t>
            </a:r>
          </a:p>
        </p:txBody>
      </p:sp>
    </p:spTree>
    <p:extLst>
      <p:ext uri="{BB962C8B-B14F-4D97-AF65-F5344CB8AC3E}">
        <p14:creationId xmlns:p14="http://schemas.microsoft.com/office/powerpoint/2010/main" val="3685148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6629400" y="6248400"/>
            <a:ext cx="12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Over-fitting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9700"/>
            <a:ext cx="9144000" cy="402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43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Really Over-fitting!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5456237"/>
            <a:ext cx="8229600" cy="1173163"/>
          </a:xfrm>
        </p:spPr>
        <p:txBody>
          <a:bodyPr>
            <a:normAutofit/>
          </a:bodyPr>
          <a:lstStyle/>
          <a:p>
            <a:r>
              <a:rPr lang="en-US" dirty="0"/>
              <a:t>Errors on training data are small</a:t>
            </a:r>
          </a:p>
          <a:p>
            <a:r>
              <a:rPr lang="en-US" dirty="0"/>
              <a:t>But errors on new points are likely to be large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73162"/>
            <a:ext cx="6248400" cy="426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96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train on different data?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31543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Low Variability:</a:t>
            </a:r>
          </a:p>
          <a:p>
            <a:endParaRPr lang="en-US" dirty="0">
              <a:solidFill>
                <a:srgbClr val="C0504D"/>
              </a:solidFill>
            </a:endParaRPr>
          </a:p>
          <a:p>
            <a:endParaRPr lang="en-US" dirty="0">
              <a:solidFill>
                <a:srgbClr val="C0504D"/>
              </a:solidFill>
            </a:endParaRPr>
          </a:p>
          <a:p>
            <a:endParaRPr lang="en-US" dirty="0">
              <a:solidFill>
                <a:srgbClr val="C0504D"/>
              </a:solidFill>
            </a:endParaRPr>
          </a:p>
          <a:p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High Variability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648200"/>
            <a:ext cx="265471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57400"/>
            <a:ext cx="265471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359" y="2057400"/>
            <a:ext cx="2952241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966" y="4648200"/>
            <a:ext cx="2807252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487" y="4648200"/>
            <a:ext cx="2640513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2057400"/>
            <a:ext cx="264051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430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Bias-Variance Tradeoff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So far we have minimized the error (loss) with respect to </a:t>
            </a:r>
            <a:r>
              <a:rPr lang="en-US" b="1" dirty="0"/>
              <a:t>training data</a:t>
            </a:r>
          </a:p>
          <a:p>
            <a:pPr lvl="1"/>
            <a:r>
              <a:rPr lang="en-US" dirty="0"/>
              <a:t>Low training error does not imply good expected performance: </a:t>
            </a:r>
            <a:r>
              <a:rPr lang="en-US" b="1" dirty="0"/>
              <a:t>over-fitting</a:t>
            </a:r>
            <a:r>
              <a:rPr lang="en-US" dirty="0"/>
              <a:t> </a:t>
            </a:r>
          </a:p>
          <a:p>
            <a:r>
              <a:rPr lang="en-US" dirty="0"/>
              <a:t>We would like to reason about the </a:t>
            </a:r>
            <a:r>
              <a:rPr lang="en-US" b="1" dirty="0"/>
              <a:t>expected loss (Prediction Risk) </a:t>
            </a:r>
            <a:r>
              <a:rPr lang="en-US" dirty="0"/>
              <a:t>over:</a:t>
            </a:r>
          </a:p>
          <a:p>
            <a:pPr lvl="1"/>
            <a:r>
              <a:rPr lang="en-US" dirty="0"/>
              <a:t>Training Data: {(y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1</a:t>
            </a:r>
            <a:r>
              <a:rPr lang="en-US" dirty="0"/>
              <a:t>), …, (</a:t>
            </a:r>
            <a:r>
              <a:rPr lang="en-US" dirty="0" err="1"/>
              <a:t>y</a:t>
            </a:r>
            <a:r>
              <a:rPr lang="en-US" baseline="-25000" dirty="0" err="1"/>
              <a:t>n</a:t>
            </a:r>
            <a:r>
              <a:rPr lang="en-US" dirty="0"/>
              <a:t>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)}</a:t>
            </a:r>
          </a:p>
          <a:p>
            <a:pPr lvl="1"/>
            <a:r>
              <a:rPr lang="en-US" dirty="0"/>
              <a:t>Test point: (y</a:t>
            </a:r>
            <a:r>
              <a:rPr lang="en-US" baseline="-25000" dirty="0"/>
              <a:t>*</a:t>
            </a:r>
            <a:r>
              <a:rPr lang="en-US" dirty="0"/>
              <a:t>, x</a:t>
            </a:r>
            <a:r>
              <a:rPr lang="en-US" baseline="-25000" dirty="0"/>
              <a:t>*</a:t>
            </a:r>
            <a:r>
              <a:rPr lang="en-US" dirty="0"/>
              <a:t>)</a:t>
            </a:r>
          </a:p>
          <a:p>
            <a:r>
              <a:rPr lang="en-US" dirty="0"/>
              <a:t>We will decompose the expected loss into: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839703"/>
            <a:ext cx="8763000" cy="44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0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Bias-Variance Tradeoff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990600"/>
            <a:ext cx="8229600" cy="4525963"/>
          </a:xfrm>
        </p:spPr>
        <p:txBody>
          <a:bodyPr/>
          <a:lstStyle/>
          <a:p>
            <a:r>
              <a:rPr lang="en-US" altLang="zh-CN" dirty="0"/>
              <a:t>Bias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偏差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误差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/>
              <a:t>Variance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方差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76400"/>
            <a:ext cx="5181600" cy="484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216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886200" y="1600200"/>
            <a:ext cx="3733800" cy="1828800"/>
            <a:chOff x="3886200" y="1600200"/>
            <a:chExt cx="3733800" cy="1828800"/>
          </a:xfrm>
        </p:grpSpPr>
        <p:sp>
          <p:nvSpPr>
            <p:cNvPr id="4" name="Rounded Rectangle 3"/>
            <p:cNvSpPr/>
            <p:nvPr/>
          </p:nvSpPr>
          <p:spPr>
            <a:xfrm>
              <a:off x="3886200" y="2895600"/>
              <a:ext cx="2514600" cy="5334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712534" y="1600200"/>
              <a:ext cx="1907466" cy="5334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668963"/>
          </a:xfrm>
        </p:spPr>
        <p:txBody>
          <a:bodyPr/>
          <a:lstStyle/>
          <a:p>
            <a:r>
              <a:rPr lang="en-US" dirty="0"/>
              <a:t>Define (unobserved) the true model (</a:t>
            </a:r>
            <a:r>
              <a:rPr lang="en-US" i="1" dirty="0"/>
              <a:t>h</a:t>
            </a:r>
            <a:r>
              <a:rPr lang="en-US" dirty="0"/>
              <a:t>):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Completed the squares with: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75" y="1066800"/>
            <a:ext cx="2692400" cy="419100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76400"/>
            <a:ext cx="1638300" cy="368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4254500" cy="4572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79" y="2952556"/>
            <a:ext cx="7175500" cy="4572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3581400" y="3429000"/>
            <a:ext cx="4495800" cy="838201"/>
            <a:chOff x="3581400" y="3429000"/>
            <a:chExt cx="4495800" cy="838201"/>
          </a:xfrm>
        </p:grpSpPr>
        <p:sp>
          <p:nvSpPr>
            <p:cNvPr id="30" name="Left Brace 29"/>
            <p:cNvSpPr/>
            <p:nvPr/>
          </p:nvSpPr>
          <p:spPr>
            <a:xfrm rot="16200000">
              <a:off x="4152900" y="2857500"/>
              <a:ext cx="457200" cy="1600200"/>
            </a:xfrm>
            <a:prstGeom prst="leftBrace">
              <a:avLst>
                <a:gd name="adj1" fmla="val 19557"/>
                <a:gd name="adj2" fmla="val 51737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215337" y="3743980"/>
              <a:ext cx="3566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a</a:t>
              </a:r>
            </a:p>
          </p:txBody>
        </p:sp>
        <p:sp>
          <p:nvSpPr>
            <p:cNvPr id="32" name="Left Brace 31"/>
            <p:cNvSpPr/>
            <p:nvPr/>
          </p:nvSpPr>
          <p:spPr>
            <a:xfrm rot="16200000">
              <a:off x="6591300" y="2400301"/>
              <a:ext cx="457200" cy="2514600"/>
            </a:xfrm>
            <a:prstGeom prst="leftBrace">
              <a:avLst>
                <a:gd name="adj1" fmla="val 19557"/>
                <a:gd name="adj2" fmla="val 51737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78530" y="3743981"/>
              <a:ext cx="560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b</a:t>
              </a:r>
            </a:p>
          </p:txBody>
        </p:sp>
      </p:grp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305300"/>
            <a:ext cx="3695700" cy="4191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46" y="5194300"/>
            <a:ext cx="7531100" cy="977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800600" y="2296180"/>
            <a:ext cx="2224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Expected Loss</a:t>
            </a:r>
          </a:p>
        </p:txBody>
      </p:sp>
      <p:sp>
        <p:nvSpPr>
          <p:cNvPr id="7" name="Rectangle 6"/>
          <p:cNvSpPr/>
          <p:nvPr/>
        </p:nvSpPr>
        <p:spPr>
          <a:xfrm>
            <a:off x="6553200" y="914400"/>
            <a:ext cx="2423646" cy="609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Assume 0 mean noise</a:t>
            </a:r>
          </a:p>
          <a:p>
            <a:pPr algn="ctr"/>
            <a:r>
              <a:rPr lang="en-US" sz="1600" dirty="0"/>
              <a:t>[bias goes in </a:t>
            </a:r>
            <a:r>
              <a:rPr lang="en-US" sz="1600" i="1" dirty="0"/>
              <a:t>h(x</a:t>
            </a:r>
            <a:r>
              <a:rPr lang="en-US" sz="1600" i="1" baseline="-25000" dirty="0"/>
              <a:t>*</a:t>
            </a:r>
            <a:r>
              <a:rPr lang="en-US" sz="1600" i="1" dirty="0"/>
              <a:t>)</a:t>
            </a:r>
            <a:r>
              <a:rPr lang="en-US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0968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184900"/>
            <a:ext cx="8521700" cy="3683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668963"/>
          </a:xfrm>
        </p:spPr>
        <p:txBody>
          <a:bodyPr/>
          <a:lstStyle/>
          <a:p>
            <a:r>
              <a:rPr lang="en-US" dirty="0"/>
              <a:t>Define (unobserved) the true model (</a:t>
            </a:r>
            <a:r>
              <a:rPr lang="en-US" i="1" dirty="0"/>
              <a:t>h</a:t>
            </a:r>
            <a:r>
              <a:rPr lang="en-US" dirty="0"/>
              <a:t>):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Completed the squares with: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75" y="1066800"/>
            <a:ext cx="2692400" cy="419100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76400"/>
            <a:ext cx="1638300" cy="368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4254500" cy="4572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79" y="2952556"/>
            <a:ext cx="7175500" cy="4572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79" y="3657600"/>
            <a:ext cx="7531100" cy="9779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828800" y="4267200"/>
            <a:ext cx="6324600" cy="4572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838200" y="4648200"/>
            <a:ext cx="7239000" cy="1206500"/>
            <a:chOff x="609600" y="4419600"/>
            <a:chExt cx="7239000" cy="1206500"/>
          </a:xfrm>
        </p:grpSpPr>
        <p:sp>
          <p:nvSpPr>
            <p:cNvPr id="19" name="Left Brace 18"/>
            <p:cNvSpPr/>
            <p:nvPr/>
          </p:nvSpPr>
          <p:spPr>
            <a:xfrm rot="16200000">
              <a:off x="4533900" y="1790700"/>
              <a:ext cx="685800" cy="5943600"/>
            </a:xfrm>
            <a:prstGeom prst="leftBrace">
              <a:avLst>
                <a:gd name="adj1" fmla="val 19557"/>
                <a:gd name="adj2" fmla="val 18667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00400" y="4724400"/>
              <a:ext cx="35953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Substitute </a:t>
              </a:r>
              <a:r>
                <a:rPr lang="en-US" sz="2400" dirty="0" err="1">
                  <a:solidFill>
                    <a:srgbClr val="C0504D"/>
                  </a:solidFill>
                </a:rPr>
                <a:t>defn</a:t>
              </a:r>
              <a:r>
                <a:rPr lang="en-US" sz="2400" dirty="0">
                  <a:solidFill>
                    <a:srgbClr val="C0504D"/>
                  </a:solidFill>
                </a:rPr>
                <a:t>. y</a:t>
              </a:r>
              <a:r>
                <a:rPr lang="en-US" sz="2400" baseline="-25000" dirty="0">
                  <a:solidFill>
                    <a:srgbClr val="C0504D"/>
                  </a:solidFill>
                </a:rPr>
                <a:t>*</a:t>
              </a:r>
              <a:r>
                <a:rPr lang="en-US" sz="2400" dirty="0">
                  <a:solidFill>
                    <a:srgbClr val="C0504D"/>
                  </a:solidFill>
                </a:rPr>
                <a:t> = h</a:t>
              </a:r>
              <a:r>
                <a:rPr lang="en-US" sz="2400" baseline="-25000" dirty="0">
                  <a:solidFill>
                    <a:srgbClr val="C0504D"/>
                  </a:solidFill>
                </a:rPr>
                <a:t>*</a:t>
              </a:r>
              <a:r>
                <a:rPr lang="en-US" sz="2400" dirty="0">
                  <a:solidFill>
                    <a:srgbClr val="C0504D"/>
                  </a:solidFill>
                </a:rPr>
                <a:t> + e</a:t>
              </a:r>
              <a:r>
                <a:rPr lang="en-US" sz="2400" baseline="-25000" dirty="0">
                  <a:solidFill>
                    <a:srgbClr val="C0504D"/>
                  </a:solidFill>
                </a:rPr>
                <a:t>*</a:t>
              </a:r>
              <a:endParaRPr lang="en-US" sz="2400" dirty="0">
                <a:solidFill>
                  <a:srgbClr val="C0504D"/>
                </a:solidFill>
              </a:endParaRPr>
            </a:p>
          </p:txBody>
        </p: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5257800"/>
              <a:ext cx="7073900" cy="36830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981200" y="6096000"/>
            <a:ext cx="3581400" cy="533400"/>
            <a:chOff x="1752600" y="5867400"/>
            <a:chExt cx="3581400" cy="533400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1752600" y="5867400"/>
              <a:ext cx="838200" cy="5334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4495800" y="5867400"/>
              <a:ext cx="838200" cy="5334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429000" y="6096000"/>
            <a:ext cx="5257800" cy="533400"/>
            <a:chOff x="3200400" y="5867400"/>
            <a:chExt cx="5257800" cy="533400"/>
          </a:xfrm>
        </p:grpSpPr>
        <p:cxnSp>
          <p:nvCxnSpPr>
            <p:cNvPr id="34" name="Straight Connector 33"/>
            <p:cNvCxnSpPr/>
            <p:nvPr/>
          </p:nvCxnSpPr>
          <p:spPr>
            <a:xfrm flipV="1">
              <a:off x="3200400" y="5867400"/>
              <a:ext cx="838200" cy="53340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7620000" y="5867400"/>
              <a:ext cx="838200" cy="53340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04800" y="6096000"/>
            <a:ext cx="6719505" cy="533400"/>
            <a:chOff x="-1385505" y="5867400"/>
            <a:chExt cx="6719505" cy="533400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-1385505" y="5867400"/>
              <a:ext cx="838200" cy="533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495800" y="5867400"/>
              <a:ext cx="838200" cy="533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4800600" y="2296180"/>
            <a:ext cx="2224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Expected Loss</a:t>
            </a:r>
          </a:p>
        </p:txBody>
      </p:sp>
    </p:spTree>
    <p:extLst>
      <p:ext uri="{BB962C8B-B14F-4D97-AF65-F5344CB8AC3E}">
        <p14:creationId xmlns:p14="http://schemas.microsoft.com/office/powerpoint/2010/main" val="424708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The Regression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/>
              <a:t>For a </a:t>
            </a:r>
            <a:r>
              <a:rPr lang="en-US" i="1" dirty="0"/>
              <a:t>single</a:t>
            </a:r>
            <a:r>
              <a:rPr lang="en-US" dirty="0"/>
              <a:t> data point </a:t>
            </a:r>
            <a:r>
              <a:rPr lang="en-US" i="1" dirty="0"/>
              <a:t>(</a:t>
            </a:r>
            <a:r>
              <a:rPr lang="en-US" i="1" dirty="0" err="1"/>
              <a:t>x,y</a:t>
            </a:r>
            <a:r>
              <a:rPr lang="en-US" i="1" dirty="0"/>
              <a:t>)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Joint Probability: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06570" y="2057400"/>
            <a:ext cx="1911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Response Variable</a:t>
            </a:r>
          </a:p>
          <a:p>
            <a:pPr algn="ctr"/>
            <a:r>
              <a:rPr lang="en-US" dirty="0"/>
              <a:t>(Scalar)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99473" y="2057400"/>
            <a:ext cx="2219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Independent Variable</a:t>
            </a:r>
          </a:p>
          <a:p>
            <a:pPr algn="ctr"/>
            <a:r>
              <a:rPr lang="en-US" dirty="0"/>
              <a:t>(Vector)</a:t>
            </a:r>
          </a:p>
        </p:txBody>
      </p:sp>
      <p:sp>
        <p:nvSpPr>
          <p:cNvPr id="18" name="Oval 17"/>
          <p:cNvSpPr/>
          <p:nvPr/>
        </p:nvSpPr>
        <p:spPr>
          <a:xfrm>
            <a:off x="2768170" y="2895600"/>
            <a:ext cx="838200" cy="838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x</a:t>
            </a:r>
          </a:p>
        </p:txBody>
      </p:sp>
      <p:sp>
        <p:nvSpPr>
          <p:cNvPr id="24" name="Oval 23"/>
          <p:cNvSpPr/>
          <p:nvPr/>
        </p:nvSpPr>
        <p:spPr>
          <a:xfrm>
            <a:off x="5786004" y="2895600"/>
            <a:ext cx="838200" cy="838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y</a:t>
            </a:r>
          </a:p>
        </p:txBody>
      </p:sp>
      <p:cxnSp>
        <p:nvCxnSpPr>
          <p:cNvPr id="26" name="Straight Arrow Connector 25"/>
          <p:cNvCxnSpPr>
            <a:stCxn id="18" idx="6"/>
            <a:endCxn id="24" idx="2"/>
          </p:cNvCxnSpPr>
          <p:nvPr/>
        </p:nvCxnSpPr>
        <p:spPr>
          <a:xfrm>
            <a:off x="3606370" y="3314700"/>
            <a:ext cx="217963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47" y="3975100"/>
            <a:ext cx="1320800" cy="3683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962400"/>
            <a:ext cx="1104900" cy="406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5626100"/>
            <a:ext cx="3924300" cy="4699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003557" y="2895600"/>
            <a:ext cx="2602813" cy="856851"/>
            <a:chOff x="1003557" y="2895600"/>
            <a:chExt cx="2602813" cy="856851"/>
          </a:xfrm>
        </p:grpSpPr>
        <p:sp>
          <p:nvSpPr>
            <p:cNvPr id="20" name="Oval 19"/>
            <p:cNvSpPr/>
            <p:nvPr/>
          </p:nvSpPr>
          <p:spPr>
            <a:xfrm>
              <a:off x="2768170" y="2895600"/>
              <a:ext cx="838200" cy="838200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rgbClr val="FFFFFF"/>
                  </a:solidFill>
                </a:rPr>
                <a:t>x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03557" y="2921454"/>
              <a:ext cx="15872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Observe:</a:t>
              </a:r>
            </a:p>
            <a:p>
              <a:pPr algn="r"/>
              <a:r>
                <a:rPr lang="en-US" sz="2400" dirty="0"/>
                <a:t>(Condition)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41559" y="5257800"/>
            <a:ext cx="6787070" cy="1219200"/>
            <a:chOff x="1941559" y="5257800"/>
            <a:chExt cx="6787070" cy="1219200"/>
          </a:xfrm>
        </p:grpSpPr>
        <p:sp>
          <p:nvSpPr>
            <p:cNvPr id="22" name="Rectangle 21"/>
            <p:cNvSpPr/>
            <p:nvPr/>
          </p:nvSpPr>
          <p:spPr>
            <a:xfrm>
              <a:off x="1941559" y="5410200"/>
              <a:ext cx="3186545" cy="838200"/>
            </a:xfrm>
            <a:prstGeom prst="rect">
              <a:avLst/>
            </a:prstGeom>
            <a:solidFill>
              <a:schemeClr val="lt1">
                <a:alpha val="84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124369" y="5257800"/>
              <a:ext cx="3604260" cy="12192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78722" y="5557588"/>
              <a:ext cx="16697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Discriminative </a:t>
              </a:r>
            </a:p>
            <a:p>
              <a:r>
                <a:rPr lang="en-US" dirty="0"/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890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76800" y="3429000"/>
            <a:ext cx="4038600" cy="2121932"/>
            <a:chOff x="4876800" y="3429000"/>
            <a:chExt cx="4038600" cy="2121932"/>
          </a:xfrm>
        </p:grpSpPr>
        <p:sp>
          <p:nvSpPr>
            <p:cNvPr id="7" name="Rectangle 6"/>
            <p:cNvSpPr/>
            <p:nvPr/>
          </p:nvSpPr>
          <p:spPr>
            <a:xfrm>
              <a:off x="4876800" y="3429000"/>
              <a:ext cx="4038600" cy="210087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43647" y="5181600"/>
              <a:ext cx="871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Expand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553200"/>
          </a:xfrm>
        </p:spPr>
        <p:txBody>
          <a:bodyPr/>
          <a:lstStyle/>
          <a:p>
            <a:r>
              <a:rPr lang="en-US" dirty="0"/>
              <a:t>Define (unobserved) the true model (</a:t>
            </a:r>
            <a:r>
              <a:rPr lang="en-US" i="1" dirty="0"/>
              <a:t>h</a:t>
            </a:r>
            <a:r>
              <a:rPr lang="en-US" dirty="0"/>
              <a:t>):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Completed the squares with: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Minimum error is governed by the noise.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75" y="1066800"/>
            <a:ext cx="2692400" cy="419100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76400"/>
            <a:ext cx="1638300" cy="3683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60" y="2371822"/>
            <a:ext cx="8343900" cy="16002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600201" y="3962401"/>
            <a:ext cx="3048000" cy="1567478"/>
            <a:chOff x="1600201" y="3962401"/>
            <a:chExt cx="3048000" cy="1567478"/>
          </a:xfrm>
        </p:grpSpPr>
        <p:sp>
          <p:nvSpPr>
            <p:cNvPr id="31" name="Left Brace 30"/>
            <p:cNvSpPr/>
            <p:nvPr/>
          </p:nvSpPr>
          <p:spPr>
            <a:xfrm rot="16200000">
              <a:off x="2886393" y="2676209"/>
              <a:ext cx="475615" cy="3048000"/>
            </a:xfrm>
            <a:prstGeom prst="leftBrace">
              <a:avLst>
                <a:gd name="adj1" fmla="val 8333"/>
                <a:gd name="adj2" fmla="val 49918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98485" y="4514216"/>
              <a:ext cx="219092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504D"/>
                  </a:solidFill>
                </a:rPr>
                <a:t>Noise Term</a:t>
              </a:r>
            </a:p>
            <a:p>
              <a:pPr algn="ctr"/>
              <a:r>
                <a:rPr lang="en-US" sz="2000" dirty="0">
                  <a:solidFill>
                    <a:srgbClr val="C0504D"/>
                  </a:solidFill>
                </a:rPr>
                <a:t>(out of our control)</a:t>
              </a:r>
            </a:p>
            <a:p>
              <a:pPr algn="ctr"/>
              <a:r>
                <a:rPr lang="en-US" sz="2000" dirty="0">
                  <a:solidFill>
                    <a:srgbClr val="C0504D"/>
                  </a:solidFill>
                  <a:sym typeface="Wingdings"/>
                </a:rPr>
                <a:t></a:t>
              </a:r>
              <a:endParaRPr lang="en-US" sz="2000" dirty="0">
                <a:solidFill>
                  <a:srgbClr val="C0504D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53001" y="3962400"/>
            <a:ext cx="3886202" cy="1259702"/>
            <a:chOff x="4953001" y="3962400"/>
            <a:chExt cx="3886202" cy="1259702"/>
          </a:xfrm>
        </p:grpSpPr>
        <p:sp>
          <p:nvSpPr>
            <p:cNvPr id="33" name="Left Brace 32"/>
            <p:cNvSpPr/>
            <p:nvPr/>
          </p:nvSpPr>
          <p:spPr>
            <a:xfrm rot="16200000">
              <a:off x="6658294" y="2257107"/>
              <a:ext cx="475615" cy="3886202"/>
            </a:xfrm>
            <a:prstGeom prst="leftBrace">
              <a:avLst>
                <a:gd name="adj1" fmla="val 8333"/>
                <a:gd name="adj2" fmla="val 49918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08331" y="4514216"/>
              <a:ext cx="2994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Model Estimation Error</a:t>
              </a:r>
            </a:p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(we want to minimize this)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800600" y="2296180"/>
            <a:ext cx="2224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Expected Loss</a:t>
            </a:r>
          </a:p>
        </p:txBody>
      </p:sp>
    </p:spTree>
    <p:extLst>
      <p:ext uri="{BB962C8B-B14F-4D97-AF65-F5344CB8AC3E}">
        <p14:creationId xmlns:p14="http://schemas.microsoft.com/office/powerpoint/2010/main" val="360929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477000"/>
          </a:xfrm>
        </p:spPr>
        <p:txBody>
          <a:bodyPr>
            <a:normAutofit/>
          </a:bodyPr>
          <a:lstStyle/>
          <a:p>
            <a:r>
              <a:rPr lang="en-US" dirty="0"/>
              <a:t>Expanding on the model estimation error: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Completing the squares with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38200"/>
            <a:ext cx="3771900" cy="4445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676400" y="4495800"/>
            <a:ext cx="6781800" cy="1447800"/>
            <a:chOff x="1676400" y="4419600"/>
            <a:chExt cx="6781800" cy="1447800"/>
          </a:xfrm>
        </p:grpSpPr>
        <p:sp>
          <p:nvSpPr>
            <p:cNvPr id="13" name="Left Brace 12"/>
            <p:cNvSpPr/>
            <p:nvPr/>
          </p:nvSpPr>
          <p:spPr>
            <a:xfrm rot="16200000">
              <a:off x="3343593" y="2752407"/>
              <a:ext cx="475615" cy="3810001"/>
            </a:xfrm>
            <a:prstGeom prst="leftBrace">
              <a:avLst>
                <a:gd name="adj1" fmla="val 8333"/>
                <a:gd name="adj2" fmla="val 30978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9611" y="4954421"/>
              <a:ext cx="5418589" cy="912979"/>
            </a:xfrm>
            <a:prstGeom prst="rect">
              <a:avLst/>
            </a:prstGeom>
          </p:spPr>
        </p:pic>
      </p:grp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1447800"/>
            <a:ext cx="2552700" cy="406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2247900"/>
            <a:ext cx="8140700" cy="952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67100"/>
            <a:ext cx="8686800" cy="9525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1295400" y="4038600"/>
            <a:ext cx="4191001" cy="3568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75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477000"/>
          </a:xfrm>
        </p:spPr>
        <p:txBody>
          <a:bodyPr>
            <a:normAutofit/>
          </a:bodyPr>
          <a:lstStyle/>
          <a:p>
            <a:r>
              <a:rPr lang="en-US" dirty="0"/>
              <a:t>Expanding on the model estimation error: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Completing the squares with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38200"/>
            <a:ext cx="3771900" cy="444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1447800"/>
            <a:ext cx="2552700" cy="4064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66800" y="2971800"/>
            <a:ext cx="3581402" cy="1038888"/>
            <a:chOff x="762001" y="3200400"/>
            <a:chExt cx="3581402" cy="1038888"/>
          </a:xfrm>
        </p:grpSpPr>
        <p:sp>
          <p:nvSpPr>
            <p:cNvPr id="15" name="Left Brace 14"/>
            <p:cNvSpPr/>
            <p:nvPr/>
          </p:nvSpPr>
          <p:spPr>
            <a:xfrm rot="16200000">
              <a:off x="2314894" y="1647507"/>
              <a:ext cx="475615" cy="3581402"/>
            </a:xfrm>
            <a:prstGeom prst="leftBrace">
              <a:avLst>
                <a:gd name="adj1" fmla="val 8333"/>
                <a:gd name="adj2" fmla="val 49918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1" y="3820188"/>
              <a:ext cx="3429000" cy="419100"/>
            </a:xfrm>
            <a:prstGeom prst="rect">
              <a:avLst/>
            </a:prstGeom>
          </p:spPr>
        </p:pic>
      </p:grp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95500"/>
            <a:ext cx="84201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477000"/>
          </a:xfrm>
        </p:spPr>
        <p:txBody>
          <a:bodyPr>
            <a:normAutofit/>
          </a:bodyPr>
          <a:lstStyle/>
          <a:p>
            <a:r>
              <a:rPr lang="en-US" dirty="0"/>
              <a:t>Expanding on the model estimation error: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Completing the squares with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Tradeoff between bias and variance:</a:t>
            </a:r>
          </a:p>
          <a:p>
            <a:pPr lvl="1"/>
            <a:r>
              <a:rPr lang="en-US" b="1" dirty="0"/>
              <a:t>Simple Models: </a:t>
            </a:r>
            <a:r>
              <a:rPr lang="en-US" dirty="0"/>
              <a:t>High Bias, Low Variance</a:t>
            </a:r>
          </a:p>
          <a:p>
            <a:pPr lvl="1"/>
            <a:r>
              <a:rPr lang="en-US" b="1" dirty="0"/>
              <a:t>Complex Models: </a:t>
            </a:r>
            <a:r>
              <a:rPr lang="en-US" dirty="0"/>
              <a:t>Low Bias, High Variance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38200"/>
            <a:ext cx="3771900" cy="444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1447800"/>
            <a:ext cx="2552700" cy="4064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066801" y="3022595"/>
            <a:ext cx="2971800" cy="1016005"/>
            <a:chOff x="1219199" y="2971801"/>
            <a:chExt cx="3276601" cy="1016005"/>
          </a:xfrm>
        </p:grpSpPr>
        <p:sp>
          <p:nvSpPr>
            <p:cNvPr id="17" name="Left Brace 16"/>
            <p:cNvSpPr/>
            <p:nvPr/>
          </p:nvSpPr>
          <p:spPr>
            <a:xfrm rot="16200000">
              <a:off x="2619692" y="1571308"/>
              <a:ext cx="475615" cy="3276601"/>
            </a:xfrm>
            <a:prstGeom prst="leftBrace">
              <a:avLst>
                <a:gd name="adj1" fmla="val 8333"/>
                <a:gd name="adj2" fmla="val 49918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62199" y="3526141"/>
              <a:ext cx="981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(Bias)</a:t>
              </a:r>
              <a:r>
                <a:rPr lang="en-US" sz="2400" baseline="30000" dirty="0">
                  <a:solidFill>
                    <a:schemeClr val="accent4"/>
                  </a:solidFill>
                </a:rPr>
                <a:t>2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419600" y="2994683"/>
            <a:ext cx="4051300" cy="1016006"/>
            <a:chOff x="4876800" y="2994683"/>
            <a:chExt cx="4051300" cy="1016006"/>
          </a:xfrm>
        </p:grpSpPr>
        <p:sp>
          <p:nvSpPr>
            <p:cNvPr id="19" name="Left Brace 18"/>
            <p:cNvSpPr/>
            <p:nvPr/>
          </p:nvSpPr>
          <p:spPr>
            <a:xfrm rot="16200000">
              <a:off x="6664642" y="1206841"/>
              <a:ext cx="475615" cy="4051300"/>
            </a:xfrm>
            <a:prstGeom prst="leftBrace">
              <a:avLst>
                <a:gd name="adj1" fmla="val 8333"/>
                <a:gd name="adj2" fmla="val 49918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96000" y="3549024"/>
              <a:ext cx="1524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4"/>
                  </a:solidFill>
                </a:rPr>
                <a:t>Variance</a:t>
              </a:r>
            </a:p>
          </p:txBody>
        </p:sp>
      </p:grp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02028"/>
            <a:ext cx="788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7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Bias Variance Tradeoff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5800"/>
            <a:ext cx="8229600" cy="1630363"/>
          </a:xfrm>
        </p:spPr>
        <p:txBody>
          <a:bodyPr/>
          <a:lstStyle/>
          <a:p>
            <a:r>
              <a:rPr lang="en-US" dirty="0"/>
              <a:t>Choice of models balances bias and variance.</a:t>
            </a:r>
          </a:p>
          <a:p>
            <a:pPr lvl="1"/>
            <a:r>
              <a:rPr lang="en-US" dirty="0"/>
              <a:t>Over-fitting </a:t>
            </a:r>
            <a:r>
              <a:rPr lang="en-US" dirty="0">
                <a:sym typeface="Wingdings"/>
              </a:rPr>
              <a:t></a:t>
            </a:r>
            <a:r>
              <a:rPr lang="en-US" dirty="0"/>
              <a:t>  Variance is too High</a:t>
            </a:r>
          </a:p>
          <a:p>
            <a:pPr lvl="1"/>
            <a:r>
              <a:rPr lang="en-US" dirty="0"/>
              <a:t>Under-fitting </a:t>
            </a:r>
            <a:r>
              <a:rPr lang="en-US" dirty="0">
                <a:sym typeface="Wingdings"/>
              </a:rPr>
              <a:t> Bias is too High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05600" y="1524000"/>
            <a:ext cx="2224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/>
                </a:solidFill>
              </a:rPr>
              <a:t>Expected Loss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22905" y="2219980"/>
            <a:ext cx="100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accent1"/>
                </a:solidFill>
              </a:rPr>
              <a:t>Noise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16306" y="2826186"/>
            <a:ext cx="1113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accent1"/>
                </a:solidFill>
              </a:rPr>
              <a:t>(Bias)</a:t>
            </a:r>
            <a:r>
              <a:rPr lang="en-US" sz="2800" baseline="30000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71084" y="3515380"/>
            <a:ext cx="145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accent1"/>
                </a:solidFill>
              </a:rPr>
              <a:t>Variance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6972300" cy="2489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62000" y="2108343"/>
            <a:ext cx="8168212" cy="634857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2000" y="2794143"/>
            <a:ext cx="8168212" cy="634857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2000" y="3479943"/>
            <a:ext cx="8168212" cy="634857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4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Plot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7099" r="-7099"/>
          <a:stretch>
            <a:fillRect/>
          </a:stretch>
        </p:blipFill>
        <p:spPr>
          <a:xfrm>
            <a:off x="457200" y="1722438"/>
            <a:ext cx="8229600" cy="4525962"/>
          </a:xfrm>
        </p:spPr>
      </p:pic>
      <p:sp>
        <p:nvSpPr>
          <p:cNvPr id="3" name="TextBox 2"/>
          <p:cNvSpPr txBox="1"/>
          <p:nvPr/>
        </p:nvSpPr>
        <p:spPr>
          <a:xfrm>
            <a:off x="4043212" y="6552534"/>
            <a:ext cx="510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from http://</a:t>
            </a:r>
            <a:r>
              <a:rPr lang="en-US" sz="1400" dirty="0" err="1"/>
              <a:t>scott.fortmann-roe.com</a:t>
            </a:r>
            <a:r>
              <a:rPr lang="en-US" sz="1400" dirty="0"/>
              <a:t>/docs/</a:t>
            </a:r>
            <a:r>
              <a:rPr lang="en-US" sz="1400" dirty="0" err="1"/>
              <a:t>BiasVariance.html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424860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dirty="0"/>
              <a:t>Assume a true model is linear: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9200"/>
            <a:ext cx="2171700" cy="469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43100"/>
            <a:ext cx="8343900" cy="43053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019800" y="2579132"/>
            <a:ext cx="2650233" cy="1078468"/>
            <a:chOff x="6019800" y="2579132"/>
            <a:chExt cx="2650233" cy="1078468"/>
          </a:xfrm>
        </p:grpSpPr>
        <p:sp>
          <p:nvSpPr>
            <p:cNvPr id="12" name="TextBox 11"/>
            <p:cNvSpPr txBox="1"/>
            <p:nvPr/>
          </p:nvSpPr>
          <p:spPr>
            <a:xfrm>
              <a:off x="6484819" y="2579132"/>
              <a:ext cx="2185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4F81BD"/>
                  </a:solidFill>
                </a:rPr>
                <a:t>Plug in definition of Y</a:t>
              </a:r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>
              <a:off x="6019800" y="2763798"/>
              <a:ext cx="465019" cy="89380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6745896" y="2983468"/>
            <a:ext cx="1924137" cy="1131332"/>
            <a:chOff x="6745896" y="2983468"/>
            <a:chExt cx="1924137" cy="1131332"/>
          </a:xfrm>
        </p:grpSpPr>
        <p:sp>
          <p:nvSpPr>
            <p:cNvPr id="13" name="TextBox 12"/>
            <p:cNvSpPr txBox="1"/>
            <p:nvPr/>
          </p:nvSpPr>
          <p:spPr>
            <a:xfrm>
              <a:off x="6745896" y="2983468"/>
              <a:ext cx="1924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4F81BD"/>
                  </a:solidFill>
                </a:rPr>
                <a:t>Expand and cancel</a:t>
              </a:r>
            </a:p>
          </p:txBody>
        </p:sp>
        <p:cxnSp>
          <p:nvCxnSpPr>
            <p:cNvPr id="25" name="Straight Arrow Connector 24"/>
            <p:cNvCxnSpPr>
              <a:stCxn id="13" idx="2"/>
            </p:cNvCxnSpPr>
            <p:nvPr/>
          </p:nvCxnSpPr>
          <p:spPr>
            <a:xfrm flipH="1">
              <a:off x="7086600" y="3352800"/>
              <a:ext cx="621365" cy="762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/>
          <p:cNvSpPr/>
          <p:nvPr/>
        </p:nvSpPr>
        <p:spPr>
          <a:xfrm>
            <a:off x="762000" y="2394466"/>
            <a:ext cx="4953000" cy="1263134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4648201" y="2209800"/>
            <a:ext cx="4021832" cy="838200"/>
            <a:chOff x="4648201" y="2209800"/>
            <a:chExt cx="4021832" cy="838200"/>
          </a:xfrm>
        </p:grpSpPr>
        <p:sp>
          <p:nvSpPr>
            <p:cNvPr id="11" name="TextBox 10"/>
            <p:cNvSpPr txBox="1"/>
            <p:nvPr/>
          </p:nvSpPr>
          <p:spPr>
            <a:xfrm>
              <a:off x="7067799" y="2209800"/>
              <a:ext cx="1602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4F81BD"/>
                  </a:solidFill>
                </a:rPr>
                <a:t>Substitute MLE</a:t>
              </a:r>
            </a:p>
          </p:txBody>
        </p:sp>
        <p:cxnSp>
          <p:nvCxnSpPr>
            <p:cNvPr id="18" name="Straight Arrow Connector 17"/>
            <p:cNvCxnSpPr>
              <a:stCxn id="11" idx="1"/>
            </p:cNvCxnSpPr>
            <p:nvPr/>
          </p:nvCxnSpPr>
          <p:spPr>
            <a:xfrm flipH="1">
              <a:off x="4648201" y="2394466"/>
              <a:ext cx="2419598" cy="3487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>
              <a:off x="5334001" y="2394466"/>
              <a:ext cx="1733798" cy="6535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912756" y="3689866"/>
            <a:ext cx="5833140" cy="501134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917236" y="4208426"/>
            <a:ext cx="7845764" cy="1037706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6858000" y="5029200"/>
            <a:ext cx="1710805" cy="788432"/>
            <a:chOff x="6948634" y="4876800"/>
            <a:chExt cx="1710805" cy="788432"/>
          </a:xfrm>
        </p:grpSpPr>
        <p:sp>
          <p:nvSpPr>
            <p:cNvPr id="14" name="TextBox 13"/>
            <p:cNvSpPr txBox="1"/>
            <p:nvPr/>
          </p:nvSpPr>
          <p:spPr>
            <a:xfrm>
              <a:off x="6948634" y="4876800"/>
              <a:ext cx="1359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Assumption:</a:t>
              </a:r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1639" y="5322332"/>
              <a:ext cx="1447800" cy="342900"/>
            </a:xfrm>
            <a:prstGeom prst="rect">
              <a:avLst/>
            </a:prstGeom>
          </p:spPr>
        </p:pic>
      </p:grpSp>
      <p:sp>
        <p:nvSpPr>
          <p:cNvPr id="35" name="Rectangle 34"/>
          <p:cNvSpPr/>
          <p:nvPr/>
        </p:nvSpPr>
        <p:spPr>
          <a:xfrm>
            <a:off x="861061" y="5246132"/>
            <a:ext cx="5884835" cy="1037706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298457" y="6096000"/>
            <a:ext cx="2559543" cy="461665"/>
            <a:chOff x="5212857" y="6096000"/>
            <a:chExt cx="2559543" cy="461665"/>
          </a:xfrm>
        </p:grpSpPr>
        <p:sp>
          <p:nvSpPr>
            <p:cNvPr id="8" name="TextBox 7"/>
            <p:cNvSpPr txBox="1"/>
            <p:nvPr/>
          </p:nvSpPr>
          <p:spPr>
            <a:xfrm>
              <a:off x="6088526" y="6096000"/>
              <a:ext cx="16838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is unbiased!</a:t>
              </a:r>
            </a:p>
          </p:txBody>
        </p: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857" y="6096000"/>
              <a:ext cx="752983" cy="461010"/>
            </a:xfrm>
            <a:prstGeom prst="rect">
              <a:avLst/>
            </a:prstGeom>
          </p:spPr>
        </p:pic>
      </p:grpSp>
      <p:sp>
        <p:nvSpPr>
          <p:cNvPr id="40" name="Title 1"/>
          <p:cNvSpPr txBox="1">
            <a:spLocks/>
          </p:cNvSpPr>
          <p:nvPr/>
        </p:nvSpPr>
        <p:spPr>
          <a:xfrm>
            <a:off x="76200" y="0"/>
            <a:ext cx="5410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Analyze bias of           </a:t>
            </a:r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88485"/>
            <a:ext cx="38100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6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/>
          <a:lstStyle/>
          <a:p>
            <a:r>
              <a:rPr lang="en-US" dirty="0"/>
              <a:t>Assume a true model is linear: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property of scalar: a</a:t>
            </a:r>
            <a:r>
              <a:rPr lang="en-US" baseline="30000" dirty="0"/>
              <a:t>2</a:t>
            </a:r>
            <a:r>
              <a:rPr lang="en-US" dirty="0"/>
              <a:t> = a </a:t>
            </a:r>
            <a:r>
              <a:rPr lang="en-US" dirty="0" err="1"/>
              <a:t>a</a:t>
            </a:r>
            <a:r>
              <a:rPr lang="en-US" baseline="30000" dirty="0" err="1"/>
              <a:t>T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841500"/>
            <a:ext cx="6997700" cy="3568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0"/>
            <a:ext cx="5410200" cy="1143000"/>
          </a:xfrm>
        </p:spPr>
        <p:txBody>
          <a:bodyPr/>
          <a:lstStyle/>
          <a:p>
            <a:r>
              <a:rPr lang="en-US" dirty="0"/>
              <a:t>Analyze Variance of           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9200"/>
            <a:ext cx="2171700" cy="4699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005155" y="2362200"/>
            <a:ext cx="5243245" cy="1327666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4817367" y="2514600"/>
            <a:ext cx="3869433" cy="369332"/>
            <a:chOff x="4817367" y="2514600"/>
            <a:chExt cx="3869433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5422077" y="2514600"/>
              <a:ext cx="3264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4F81BD"/>
                  </a:solidFill>
                </a:rPr>
                <a:t>Substitute MLE + unbiased result</a:t>
              </a:r>
            </a:p>
          </p:txBody>
        </p:sp>
        <p:cxnSp>
          <p:nvCxnSpPr>
            <p:cNvPr id="18" name="Straight Arrow Connector 17"/>
            <p:cNvCxnSpPr>
              <a:stCxn id="11" idx="1"/>
            </p:cNvCxnSpPr>
            <p:nvPr/>
          </p:nvCxnSpPr>
          <p:spPr>
            <a:xfrm flipH="1">
              <a:off x="4817367" y="2699266"/>
              <a:ext cx="604710" cy="1846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990600" y="3744230"/>
            <a:ext cx="6324600" cy="59917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38070" y="4324210"/>
            <a:ext cx="6564295" cy="123839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88485"/>
            <a:ext cx="3810000" cy="5969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324600" y="3100864"/>
            <a:ext cx="2562646" cy="589002"/>
            <a:chOff x="6107387" y="2579132"/>
            <a:chExt cx="2562646" cy="589002"/>
          </a:xfrm>
        </p:grpSpPr>
        <p:sp>
          <p:nvSpPr>
            <p:cNvPr id="12" name="TextBox 11"/>
            <p:cNvSpPr txBox="1"/>
            <p:nvPr/>
          </p:nvSpPr>
          <p:spPr>
            <a:xfrm>
              <a:off x="6484819" y="2579132"/>
              <a:ext cx="2185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4F81BD"/>
                  </a:solidFill>
                </a:rPr>
                <a:t>Plug in definition of Y</a:t>
              </a:r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>
              <a:off x="6107387" y="2763798"/>
              <a:ext cx="377432" cy="4043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6553200" y="5029200"/>
            <a:ext cx="2098522" cy="1132364"/>
            <a:chOff x="6571511" y="2220436"/>
            <a:chExt cx="2098522" cy="1132364"/>
          </a:xfrm>
        </p:grpSpPr>
        <p:sp>
          <p:nvSpPr>
            <p:cNvPr id="13" name="TextBox 12"/>
            <p:cNvSpPr txBox="1"/>
            <p:nvPr/>
          </p:nvSpPr>
          <p:spPr>
            <a:xfrm>
              <a:off x="6745896" y="2983468"/>
              <a:ext cx="1924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4F81BD"/>
                  </a:solidFill>
                </a:rPr>
                <a:t>Expand and cancel</a:t>
              </a:r>
            </a:p>
          </p:txBody>
        </p:sp>
        <p:cxnSp>
          <p:nvCxnSpPr>
            <p:cNvPr id="25" name="Straight Arrow Connector 24"/>
            <p:cNvCxnSpPr>
              <a:stCxn id="13" idx="0"/>
            </p:cNvCxnSpPr>
            <p:nvPr/>
          </p:nvCxnSpPr>
          <p:spPr>
            <a:xfrm flipH="1" flipV="1">
              <a:off x="6571511" y="2220436"/>
              <a:ext cx="1136454" cy="7630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238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334000"/>
          </a:xfrm>
        </p:spPr>
        <p:txBody>
          <a:bodyPr/>
          <a:lstStyle/>
          <a:p>
            <a:r>
              <a:rPr lang="en-US" dirty="0"/>
              <a:t>Use property of scalar: a</a:t>
            </a:r>
            <a:r>
              <a:rPr lang="en-US" baseline="30000" dirty="0"/>
              <a:t>2</a:t>
            </a:r>
            <a:r>
              <a:rPr lang="en-US" dirty="0"/>
              <a:t> = a </a:t>
            </a:r>
            <a:r>
              <a:rPr lang="en-US" dirty="0" err="1"/>
              <a:t>a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0"/>
            <a:ext cx="5410200" cy="1143000"/>
          </a:xfrm>
        </p:spPr>
        <p:txBody>
          <a:bodyPr/>
          <a:lstStyle/>
          <a:p>
            <a:r>
              <a:rPr lang="en-US" dirty="0"/>
              <a:t>Analyze Variance of           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88485"/>
            <a:ext cx="3810000" cy="5969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36700"/>
            <a:ext cx="7772400" cy="50927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600200" y="2667000"/>
            <a:ext cx="7162800" cy="533400"/>
          </a:xfrm>
          <a:prstGeom prst="rect">
            <a:avLst/>
          </a:prstGeom>
          <a:solidFill>
            <a:schemeClr val="lt1">
              <a:alpha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00200" y="3276600"/>
            <a:ext cx="7162800" cy="533400"/>
          </a:xfrm>
          <a:prstGeom prst="rect">
            <a:avLst/>
          </a:prstGeom>
          <a:solidFill>
            <a:schemeClr val="lt1">
              <a:alpha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600200" y="3810000"/>
            <a:ext cx="7162800" cy="533400"/>
          </a:xfrm>
          <a:prstGeom prst="rect">
            <a:avLst/>
          </a:prstGeom>
          <a:solidFill>
            <a:schemeClr val="lt1">
              <a:alpha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447800" y="4419600"/>
            <a:ext cx="7162800" cy="533400"/>
          </a:xfrm>
          <a:prstGeom prst="rect">
            <a:avLst/>
          </a:prstGeom>
          <a:solidFill>
            <a:schemeClr val="lt1">
              <a:alpha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295400" y="5029200"/>
            <a:ext cx="7162800" cy="533400"/>
          </a:xfrm>
          <a:prstGeom prst="rect">
            <a:avLst/>
          </a:prstGeom>
          <a:solidFill>
            <a:schemeClr val="lt1">
              <a:alpha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143000" y="5562600"/>
            <a:ext cx="7162800" cy="533400"/>
          </a:xfrm>
          <a:prstGeom prst="rect">
            <a:avLst/>
          </a:prstGeom>
          <a:solidFill>
            <a:schemeClr val="lt1">
              <a:alpha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43000" y="6172200"/>
            <a:ext cx="7162800" cy="533400"/>
          </a:xfrm>
          <a:prstGeom prst="rect">
            <a:avLst/>
          </a:prstGeom>
          <a:solidFill>
            <a:schemeClr val="lt1">
              <a:alpha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6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  <p:bldP spid="32" grpId="0" animBg="1"/>
      <p:bldP spid="35" grpId="0" animBg="1"/>
      <p:bldP spid="3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Consequence of Variance Calculation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5829300" cy="100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28" y="2695692"/>
            <a:ext cx="7828372" cy="33241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0600" y="5879437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Higher Variance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5879437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Lower Variance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2228" y="6440269"/>
            <a:ext cx="836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>
                <a:hlinkClick r:id="rId4"/>
              </a:rPr>
              <a:t>http://people.stern.nyu.edu/wgreene/MathStat/GreeneChapter4.pdf</a:t>
            </a: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2576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600" y="0"/>
            <a:ext cx="10365869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160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905000"/>
            <a:ext cx="6921500" cy="351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0"/>
            <a:ext cx="5410200" cy="1143000"/>
          </a:xfrm>
        </p:spPr>
        <p:txBody>
          <a:bodyPr/>
          <a:lstStyle/>
          <a:p>
            <a:r>
              <a:rPr lang="en-US" dirty="0"/>
              <a:t>Analyze Variance of       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/>
          <a:lstStyle/>
          <a:p>
            <a:r>
              <a:rPr lang="en-US" dirty="0"/>
              <a:t>Assume a true model is linear: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Next: use matrix variance identity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9200"/>
            <a:ext cx="2171700" cy="4699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005155" y="2362200"/>
            <a:ext cx="5243245" cy="1327666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4817367" y="2514600"/>
            <a:ext cx="3869433" cy="369332"/>
            <a:chOff x="4817367" y="2514600"/>
            <a:chExt cx="3869433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5422077" y="2514600"/>
              <a:ext cx="3264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4F81BD"/>
                  </a:solidFill>
                </a:rPr>
                <a:t>Substitute MLE + unbiased result</a:t>
              </a:r>
            </a:p>
          </p:txBody>
        </p:sp>
        <p:cxnSp>
          <p:nvCxnSpPr>
            <p:cNvPr id="18" name="Straight Arrow Connector 17"/>
            <p:cNvCxnSpPr>
              <a:stCxn id="11" idx="1"/>
            </p:cNvCxnSpPr>
            <p:nvPr/>
          </p:nvCxnSpPr>
          <p:spPr>
            <a:xfrm flipH="1">
              <a:off x="4817367" y="2699266"/>
              <a:ext cx="604710" cy="1846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990600" y="3744230"/>
            <a:ext cx="6324600" cy="59917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38070" y="4324210"/>
            <a:ext cx="6564295" cy="123839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88485"/>
            <a:ext cx="3810000" cy="5969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324600" y="3100864"/>
            <a:ext cx="2562646" cy="589002"/>
            <a:chOff x="6107387" y="2579132"/>
            <a:chExt cx="2562646" cy="589002"/>
          </a:xfrm>
        </p:grpSpPr>
        <p:sp>
          <p:nvSpPr>
            <p:cNvPr id="12" name="TextBox 11"/>
            <p:cNvSpPr txBox="1"/>
            <p:nvPr/>
          </p:nvSpPr>
          <p:spPr>
            <a:xfrm>
              <a:off x="6484819" y="2579132"/>
              <a:ext cx="2185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4F81BD"/>
                  </a:solidFill>
                </a:rPr>
                <a:t>Plug in definition of Y</a:t>
              </a:r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>
              <a:off x="6107387" y="2763798"/>
              <a:ext cx="377432" cy="4043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6553200" y="5029200"/>
            <a:ext cx="2098522" cy="1132364"/>
            <a:chOff x="6571511" y="2220436"/>
            <a:chExt cx="2098522" cy="1132364"/>
          </a:xfrm>
        </p:grpSpPr>
        <p:sp>
          <p:nvSpPr>
            <p:cNvPr id="13" name="TextBox 12"/>
            <p:cNvSpPr txBox="1"/>
            <p:nvPr/>
          </p:nvSpPr>
          <p:spPr>
            <a:xfrm>
              <a:off x="6745896" y="2983468"/>
              <a:ext cx="1924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4F81BD"/>
                  </a:solidFill>
                </a:rPr>
                <a:t>Expand and cancel</a:t>
              </a:r>
            </a:p>
          </p:txBody>
        </p:sp>
        <p:cxnSp>
          <p:nvCxnSpPr>
            <p:cNvPr id="25" name="Straight Arrow Connector 24"/>
            <p:cNvCxnSpPr>
              <a:stCxn id="13" idx="0"/>
            </p:cNvCxnSpPr>
            <p:nvPr/>
          </p:nvCxnSpPr>
          <p:spPr>
            <a:xfrm flipH="1" flipV="1">
              <a:off x="6571511" y="2220436"/>
              <a:ext cx="1136454" cy="7630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9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0"/>
            <a:ext cx="5410200" cy="1143000"/>
          </a:xfrm>
        </p:spPr>
        <p:txBody>
          <a:bodyPr/>
          <a:lstStyle/>
          <a:p>
            <a:r>
              <a:rPr lang="en-US" dirty="0"/>
              <a:t>Analyze Variance of       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/>
          <a:lstStyle/>
          <a:p>
            <a:r>
              <a:rPr lang="en-US" dirty="0"/>
              <a:t>Define: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matrix variance identity: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we assume </a:t>
            </a:r>
            <a:r>
              <a:rPr lang="en-US" i="1" dirty="0"/>
              <a:t>x</a:t>
            </a:r>
            <a:r>
              <a:rPr lang="en-US" dirty="0"/>
              <a:t> is </a:t>
            </a:r>
            <a:r>
              <a:rPr lang="en-US" dirty="0" err="1"/>
              <a:t>iid</a:t>
            </a:r>
            <a:r>
              <a:rPr lang="en-US" dirty="0"/>
              <a:t> N(0, 1): 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88485"/>
            <a:ext cx="3810000" cy="596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828800"/>
            <a:ext cx="6502400" cy="444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57300"/>
            <a:ext cx="3200400" cy="4191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38400"/>
            <a:ext cx="2895600" cy="4191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71800"/>
            <a:ext cx="6959600" cy="2755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5829300"/>
            <a:ext cx="2921000" cy="647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2027" y="2384167"/>
            <a:ext cx="8317173" cy="1121033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96984" y="3505201"/>
            <a:ext cx="8317173" cy="533400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74427" y="4114800"/>
            <a:ext cx="8317173" cy="533400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5800" y="4648200"/>
            <a:ext cx="8317173" cy="533400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57200" y="5257800"/>
            <a:ext cx="8317173" cy="533400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7200" y="5791200"/>
            <a:ext cx="8317173" cy="762000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7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final identity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/>
              <a:t>Assume x</a:t>
            </a:r>
            <a:r>
              <a:rPr lang="en-US" baseline="-25000" dirty="0"/>
              <a:t>i</a:t>
            </a:r>
            <a:r>
              <a:rPr lang="en-US" dirty="0"/>
              <a:t> and x</a:t>
            </a:r>
            <a:r>
              <a:rPr lang="en-US" baseline="-25000" dirty="0"/>
              <a:t>*</a:t>
            </a:r>
            <a:r>
              <a:rPr lang="en-US" dirty="0"/>
              <a:t> are N(0,1)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86000"/>
            <a:ext cx="7416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457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Least-Square Regression is Unbiased: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Variance depends 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Number of data-points </a:t>
            </a:r>
            <a:r>
              <a:rPr lang="en-US" i="1" dirty="0"/>
              <a:t>n</a:t>
            </a:r>
          </a:p>
          <a:p>
            <a:pPr lvl="1"/>
            <a:r>
              <a:rPr lang="en-US" dirty="0"/>
              <a:t>Dimensionality </a:t>
            </a:r>
            <a:r>
              <a:rPr lang="en-US" i="1" dirty="0"/>
              <a:t>p</a:t>
            </a:r>
          </a:p>
          <a:p>
            <a:pPr lvl="1"/>
            <a:r>
              <a:rPr lang="en-US" dirty="0"/>
              <a:t>Not on observations </a:t>
            </a:r>
            <a:r>
              <a:rPr lang="en-US" i="1" dirty="0"/>
              <a:t>Y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04" y="2362200"/>
            <a:ext cx="2882900" cy="6096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49700"/>
            <a:ext cx="76454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5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Gauss-Markov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/>
          </a:bodyPr>
          <a:lstStyle/>
          <a:p>
            <a:r>
              <a:rPr lang="en-US" dirty="0"/>
              <a:t>The linear model: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has the </a:t>
            </a:r>
            <a:r>
              <a:rPr lang="en-US" b="1" dirty="0"/>
              <a:t>minimum variance </a:t>
            </a:r>
            <a:r>
              <a:rPr lang="en-US" dirty="0"/>
              <a:t>among all </a:t>
            </a:r>
            <a:r>
              <a:rPr lang="en-US" b="1" dirty="0"/>
              <a:t>unbiased</a:t>
            </a:r>
            <a:r>
              <a:rPr lang="en-US" dirty="0"/>
              <a:t> linear estimators</a:t>
            </a:r>
          </a:p>
          <a:p>
            <a:pPr lvl="1"/>
            <a:r>
              <a:rPr lang="en-US" dirty="0"/>
              <a:t>Note that this is linear in Y</a:t>
            </a:r>
          </a:p>
          <a:p>
            <a:pPr lvl="1"/>
            <a:endParaRPr lang="en-US" dirty="0"/>
          </a:p>
          <a:p>
            <a:r>
              <a:rPr lang="en-US" b="1" dirty="0"/>
              <a:t>BLUE:</a:t>
            </a: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dirty="0"/>
              <a:t>est </a:t>
            </a:r>
            <a:r>
              <a:rPr lang="en-US" b="1" dirty="0"/>
              <a:t>L</a:t>
            </a:r>
            <a:r>
              <a:rPr lang="en-US" dirty="0"/>
              <a:t>inear </a:t>
            </a:r>
            <a:r>
              <a:rPr lang="en-US" b="1" dirty="0"/>
              <a:t>U</a:t>
            </a:r>
            <a:r>
              <a:rPr lang="en-US" dirty="0"/>
              <a:t>nbiased </a:t>
            </a:r>
            <a:r>
              <a:rPr lang="en-US" b="1" dirty="0"/>
              <a:t>E</a:t>
            </a:r>
            <a:r>
              <a:rPr lang="en-US" dirty="0"/>
              <a:t>stimator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616200"/>
            <a:ext cx="64897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845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Introduced the Least-Square regression model</a:t>
            </a:r>
          </a:p>
          <a:p>
            <a:pPr lvl="1"/>
            <a:r>
              <a:rPr lang="en-US" dirty="0"/>
              <a:t>Maximum Likelihood: Gaussian Noise</a:t>
            </a:r>
          </a:p>
          <a:p>
            <a:pPr lvl="1"/>
            <a:r>
              <a:rPr lang="en-US" dirty="0"/>
              <a:t>Loss Function: Squared Error</a:t>
            </a:r>
          </a:p>
          <a:p>
            <a:pPr lvl="1"/>
            <a:r>
              <a:rPr lang="en-US" dirty="0"/>
              <a:t>Geometric Interpretation: Minimizing Projection</a:t>
            </a:r>
          </a:p>
          <a:p>
            <a:r>
              <a:rPr lang="en-US" dirty="0"/>
              <a:t>Derived the normal equations:</a:t>
            </a:r>
          </a:p>
          <a:p>
            <a:pPr lvl="1"/>
            <a:r>
              <a:rPr lang="en-US" dirty="0"/>
              <a:t>Walked through process of constructing MLE</a:t>
            </a:r>
          </a:p>
          <a:p>
            <a:pPr lvl="1"/>
            <a:r>
              <a:rPr lang="en-US" dirty="0"/>
              <a:t>Discussed efficient computation of the MLE</a:t>
            </a:r>
          </a:p>
          <a:p>
            <a:r>
              <a:rPr lang="en-US" dirty="0"/>
              <a:t>Introduced basis functions for non-linearity</a:t>
            </a:r>
          </a:p>
          <a:p>
            <a:pPr lvl="1"/>
            <a:r>
              <a:rPr lang="en-US" dirty="0"/>
              <a:t>Demonstrated issues with over-fitting</a:t>
            </a:r>
          </a:p>
          <a:p>
            <a:r>
              <a:rPr lang="en-US" dirty="0"/>
              <a:t>Derived the classic bias-variance tradeoff</a:t>
            </a:r>
          </a:p>
          <a:p>
            <a:pPr lvl="1"/>
            <a:r>
              <a:rPr lang="en-US" dirty="0"/>
              <a:t>Applied to least-squares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1922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4479" y="-76200"/>
            <a:ext cx="10479781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11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47DAA-5B19-E743-A201-9E3549FBB201}" type="slidenum">
              <a:rPr lang="zh-CN" altLang="en-US"/>
              <a:pPr/>
              <a:t>67</a:t>
            </a:fld>
            <a:endParaRPr lang="en-US" altLang="zh-CN"/>
          </a:p>
        </p:txBody>
      </p:sp>
      <p:sp>
        <p:nvSpPr>
          <p:cNvPr id="1536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Logistic Regression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430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CBB59-5F3F-7849-AE48-4786E9EC7F09}" type="slidenum">
              <a:rPr lang="zh-CN" altLang="en-US"/>
              <a:pPr/>
              <a:t>68</a:t>
            </a:fld>
            <a:endParaRPr lang="en-US" altLang="zh-CN"/>
          </a:p>
        </p:txBody>
      </p:sp>
      <p:sp>
        <p:nvSpPr>
          <p:cNvPr id="102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Classification</a:t>
            </a:r>
            <a:endParaRPr lang="zh-CN" altLang="en-US"/>
          </a:p>
        </p:txBody>
      </p:sp>
      <p:sp>
        <p:nvSpPr>
          <p:cNvPr id="102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Learn</a:t>
            </a:r>
            <a:r>
              <a:rPr lang="en-US" altLang="zh-CN"/>
              <a:t>: h:</a:t>
            </a:r>
            <a:r>
              <a:rPr lang="en-US" altLang="zh-CN" b="1"/>
              <a:t>X</a:t>
            </a:r>
            <a:r>
              <a:rPr lang="en-US" altLang="zh-CN"/>
              <a:t>-&gt;Y</a:t>
            </a:r>
          </a:p>
          <a:p>
            <a:pPr lvl="1"/>
            <a:r>
              <a:rPr lang="en-US" altLang="zh-CN" b="1"/>
              <a:t>X</a:t>
            </a:r>
            <a:r>
              <a:rPr lang="en-US" altLang="zh-CN"/>
              <a:t> – features</a:t>
            </a:r>
          </a:p>
          <a:p>
            <a:pPr lvl="1"/>
            <a:r>
              <a:rPr lang="en-US" altLang="zh-CN"/>
              <a:t>Y – target classes</a:t>
            </a:r>
          </a:p>
          <a:p>
            <a:r>
              <a:rPr lang="en-US" altLang="zh-CN"/>
              <a:t>Suppose you know P(Y|</a:t>
            </a:r>
            <a:r>
              <a:rPr lang="en-US" altLang="zh-CN" b="1"/>
              <a:t>X</a:t>
            </a:r>
            <a:r>
              <a:rPr lang="en-US" altLang="zh-CN"/>
              <a:t>) exactly, how should you classify?</a:t>
            </a:r>
          </a:p>
          <a:p>
            <a:pPr lvl="1"/>
            <a:r>
              <a:rPr lang="en-US" altLang="zh-CN"/>
              <a:t>Bayes classifier:</a:t>
            </a:r>
          </a:p>
          <a:p>
            <a:pPr lvl="1"/>
            <a:endParaRPr lang="en-US" altLang="zh-CN"/>
          </a:p>
          <a:p>
            <a:r>
              <a:rPr lang="en-US" altLang="zh-CN"/>
              <a:t>Why?</a:t>
            </a:r>
            <a:endParaRPr lang="zh-CN" altLang="en-US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752600" y="4724400"/>
          <a:ext cx="655320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Equation" r:id="rId3" imgW="2450880" imgH="342720" progId="Equation.DSMT4">
                  <p:embed/>
                </p:oleObj>
              </mc:Choice>
              <mc:Fallback>
                <p:oleObj name="Equation" r:id="rId3" imgW="245088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724400"/>
                        <a:ext cx="6553200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1098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00E1-5EBF-1F42-89C9-CF93F2E3263B}" type="slidenum">
              <a:rPr lang="zh-CN" altLang="en-US"/>
              <a:pPr/>
              <a:t>69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altLang="zh-CN" dirty="0"/>
              <a:t>Generative vs. Discriminative </a:t>
            </a:r>
            <a:br>
              <a:rPr lang="fr-FR" altLang="zh-CN" dirty="0"/>
            </a:br>
            <a:r>
              <a:rPr lang="fr-FR" altLang="zh-CN" dirty="0"/>
              <a:t>Classifiers - Intuition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 rtlCol="0">
            <a:normAutofit fontScale="775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Generative classifier, e.g., Naïve </a:t>
            </a:r>
            <a:r>
              <a:rPr lang="en-US" altLang="zh-CN" dirty="0" err="1"/>
              <a:t>Bayes</a:t>
            </a:r>
            <a:r>
              <a:rPr lang="en-US" altLang="zh-CN" dirty="0"/>
              <a:t>: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Assume some functional form for </a:t>
            </a:r>
            <a:r>
              <a:rPr lang="en-US" altLang="zh-CN" b="1" dirty="0"/>
              <a:t>P(X|Y), P(Y)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Estimate parameters of P(X|Y), P(Y) directly from training data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Use </a:t>
            </a:r>
            <a:r>
              <a:rPr lang="en-US" altLang="zh-CN" dirty="0" err="1"/>
              <a:t>Bayes</a:t>
            </a:r>
            <a:r>
              <a:rPr lang="en-US" altLang="zh-CN" dirty="0"/>
              <a:t> rule to calculate P(Y|X=x)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This is ‘generative’ model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Indirect computation of P(Y|X) through </a:t>
            </a:r>
            <a:r>
              <a:rPr lang="en-US" altLang="zh-CN" dirty="0" err="1"/>
              <a:t>Bayes</a:t>
            </a:r>
            <a:r>
              <a:rPr lang="en-US" altLang="zh-CN" dirty="0"/>
              <a:t> rule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But, can generate a sample of the data,</a:t>
            </a:r>
            <a:br>
              <a:rPr lang="en-US" altLang="zh-CN" dirty="0"/>
            </a:br>
            <a:r>
              <a:rPr lang="en-US" altLang="zh-CN" dirty="0"/>
              <a:t> 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Discriminative classifier, e.g., Logistic Regression: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Assume some functional form for </a:t>
            </a:r>
            <a:r>
              <a:rPr lang="en-US" altLang="zh-CN" b="1" dirty="0"/>
              <a:t>P(Y|X)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Estimate parameters of P(Y|X) directly from training data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This is the ‘discriminative’ model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Directly learn P(Y|X)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But cannot sample data, because P(X) is not available</a:t>
            </a:r>
            <a:endParaRPr lang="zh-CN" altLang="en-US" dirty="0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5638800" y="3581400"/>
          <a:ext cx="263366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Equation" r:id="rId3" imgW="1536480" imgH="355320" progId="Equation.DSMT4">
                  <p:embed/>
                </p:oleObj>
              </mc:Choice>
              <mc:Fallback>
                <p:oleObj name="Equation" r:id="rId3" imgW="153648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3581400"/>
                        <a:ext cx="2633663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8636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70" y="2446929"/>
            <a:ext cx="3352630" cy="7248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Linear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739" y="2525491"/>
            <a:ext cx="11896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Scalar</a:t>
            </a:r>
          </a:p>
          <a:p>
            <a:pPr algn="r"/>
            <a:r>
              <a:rPr lang="en-US" sz="2000" dirty="0"/>
              <a:t>Response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251735" y="1752600"/>
            <a:ext cx="1376921" cy="969646"/>
            <a:chOff x="4251735" y="1752600"/>
            <a:chExt cx="1376921" cy="969646"/>
          </a:xfrm>
        </p:grpSpPr>
        <p:sp>
          <p:nvSpPr>
            <p:cNvPr id="8" name="TextBox 7"/>
            <p:cNvSpPr txBox="1"/>
            <p:nvPr/>
          </p:nvSpPr>
          <p:spPr>
            <a:xfrm>
              <a:off x="4348313" y="1752600"/>
              <a:ext cx="12803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</a:t>
              </a:r>
            </a:p>
            <a:p>
              <a:r>
                <a:rPr lang="en-US" sz="2000" dirty="0"/>
                <a:t>Covariates</a:t>
              </a:r>
            </a:p>
          </p:txBody>
        </p:sp>
        <p:sp>
          <p:nvSpPr>
            <p:cNvPr id="9" name="Left Brace 8"/>
            <p:cNvSpPr/>
            <p:nvPr/>
          </p:nvSpPr>
          <p:spPr>
            <a:xfrm rot="5400000">
              <a:off x="4347843" y="2330225"/>
              <a:ext cx="295913" cy="488129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791200" y="2554069"/>
            <a:ext cx="1280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Real Value</a:t>
            </a:r>
          </a:p>
          <a:p>
            <a:r>
              <a:rPr lang="en-US" sz="2000" dirty="0"/>
              <a:t>Noise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662267" y="3330975"/>
            <a:ext cx="2250914" cy="1073256"/>
            <a:chOff x="5638800" y="4152688"/>
            <a:chExt cx="3276600" cy="1562312"/>
          </a:xfrm>
        </p:grpSpPr>
        <p:sp>
          <p:nvSpPr>
            <p:cNvPr id="14" name="Rectangle 13"/>
            <p:cNvSpPr/>
            <p:nvPr/>
          </p:nvSpPr>
          <p:spPr>
            <a:xfrm>
              <a:off x="5638800" y="4152688"/>
              <a:ext cx="3276600" cy="15623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727" y="4813300"/>
              <a:ext cx="2425700" cy="5207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638800" y="4155904"/>
              <a:ext cx="1435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Noise Model: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81000" y="5039380"/>
            <a:ext cx="5021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about </a:t>
            </a:r>
            <a:r>
              <a:rPr lang="en-US" sz="2800" dirty="0">
                <a:solidFill>
                  <a:srgbClr val="4F81BD"/>
                </a:solidFill>
              </a:rPr>
              <a:t>bias/intercept </a:t>
            </a:r>
            <a:r>
              <a:rPr lang="en-US" sz="2800" dirty="0"/>
              <a:t>term?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622862" y="1447800"/>
            <a:ext cx="1644338" cy="999413"/>
            <a:chOff x="2622862" y="1447800"/>
            <a:chExt cx="1644338" cy="999413"/>
          </a:xfrm>
        </p:grpSpPr>
        <p:sp>
          <p:nvSpPr>
            <p:cNvPr id="17" name="TextBox 16"/>
            <p:cNvSpPr txBox="1"/>
            <p:nvPr/>
          </p:nvSpPr>
          <p:spPr>
            <a:xfrm>
              <a:off x="2622862" y="1447800"/>
              <a:ext cx="1388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/>
                <a:t>Vector of</a:t>
              </a:r>
            </a:p>
            <a:p>
              <a:pPr algn="r"/>
              <a:r>
                <a:rPr lang="en-US" sz="2000" dirty="0"/>
                <a:t>Parameters</a:t>
              </a:r>
            </a:p>
          </p:txBody>
        </p:sp>
        <p:sp>
          <p:nvSpPr>
            <p:cNvPr id="18" name="Left Brace 17"/>
            <p:cNvSpPr/>
            <p:nvPr/>
          </p:nvSpPr>
          <p:spPr>
            <a:xfrm rot="5400000">
              <a:off x="3764264" y="1944277"/>
              <a:ext cx="295913" cy="709959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35745" y="3171823"/>
            <a:ext cx="4493763" cy="1704977"/>
            <a:chOff x="335745" y="3171823"/>
            <a:chExt cx="4493763" cy="1704977"/>
          </a:xfrm>
        </p:grpSpPr>
        <p:sp>
          <p:nvSpPr>
            <p:cNvPr id="7" name="Left Brace 6"/>
            <p:cNvSpPr/>
            <p:nvPr/>
          </p:nvSpPr>
          <p:spPr>
            <a:xfrm rot="16200000">
              <a:off x="3960627" y="2579409"/>
              <a:ext cx="276468" cy="1461295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5745" y="3867603"/>
              <a:ext cx="26888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Linear Combination </a:t>
              </a:r>
              <a:br>
                <a:rPr lang="en-US" sz="2400" b="1" dirty="0"/>
              </a:br>
              <a:r>
                <a:rPr lang="en-US" sz="2400" dirty="0"/>
                <a:t>of Covariates</a:t>
              </a:r>
            </a:p>
          </p:txBody>
        </p:sp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3594100"/>
              <a:ext cx="1460500" cy="1282700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2496809" y="5645659"/>
            <a:ext cx="6169253" cy="961019"/>
            <a:chOff x="2496809" y="5645659"/>
            <a:chExt cx="6169253" cy="961019"/>
          </a:xfrm>
        </p:grpSpPr>
        <p:pic>
          <p:nvPicPr>
            <p:cNvPr id="27" name="Picture 2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809" y="5645659"/>
              <a:ext cx="3314700" cy="4572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4079237" y="6237346"/>
              <a:ext cx="45868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504D"/>
                  </a:solidFill>
                </a:rPr>
                <a:t>Then redefine p := p+1 for notational simplicity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086600" y="2286000"/>
            <a:ext cx="1049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4F81BD"/>
                </a:solidFill>
              </a:rPr>
              <a:t>+ b</a:t>
            </a:r>
          </a:p>
        </p:txBody>
      </p:sp>
      <p:sp>
        <p:nvSpPr>
          <p:cNvPr id="33" name="Freeform 32"/>
          <p:cNvSpPr/>
          <p:nvPr/>
        </p:nvSpPr>
        <p:spPr>
          <a:xfrm>
            <a:off x="5386086" y="2971800"/>
            <a:ext cx="2995914" cy="2390170"/>
          </a:xfrm>
          <a:custGeom>
            <a:avLst/>
            <a:gdLst>
              <a:gd name="connsiteX0" fmla="*/ 0 w 3177024"/>
              <a:gd name="connsiteY0" fmla="*/ 2540179 h 2571921"/>
              <a:gd name="connsiteX1" fmla="*/ 2684389 w 3177024"/>
              <a:gd name="connsiteY1" fmla="*/ 2280388 h 2571921"/>
              <a:gd name="connsiteX2" fmla="*/ 3175084 w 3177024"/>
              <a:gd name="connsiteY2" fmla="*/ 423364 h 2571921"/>
              <a:gd name="connsiteX3" fmla="*/ 2867197 w 3177024"/>
              <a:gd name="connsiteY3" fmla="*/ 0 h 2571921"/>
              <a:gd name="connsiteX0" fmla="*/ 0 w 2944968"/>
              <a:gd name="connsiteY0" fmla="*/ 2540179 h 2590866"/>
              <a:gd name="connsiteX1" fmla="*/ 2684389 w 2944968"/>
              <a:gd name="connsiteY1" fmla="*/ 2280388 h 2590866"/>
              <a:gd name="connsiteX2" fmla="*/ 2867197 w 2944968"/>
              <a:gd name="connsiteY2" fmla="*/ 0 h 2590866"/>
              <a:gd name="connsiteX0" fmla="*/ 0 w 3152682"/>
              <a:gd name="connsiteY0" fmla="*/ 2540179 h 2590866"/>
              <a:gd name="connsiteX1" fmla="*/ 2684389 w 3152682"/>
              <a:gd name="connsiteY1" fmla="*/ 2280388 h 2590866"/>
              <a:gd name="connsiteX2" fmla="*/ 2867197 w 3152682"/>
              <a:gd name="connsiteY2" fmla="*/ 0 h 2590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2682" h="2590866">
                <a:moveTo>
                  <a:pt x="0" y="2540179"/>
                </a:moveTo>
                <a:cubicBezTo>
                  <a:pt x="1077604" y="2586685"/>
                  <a:pt x="2206523" y="2703751"/>
                  <a:pt x="2684389" y="2280388"/>
                </a:cubicBezTo>
                <a:cubicBezTo>
                  <a:pt x="3162255" y="1857025"/>
                  <a:pt x="3358292" y="311509"/>
                  <a:pt x="2867197" y="0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9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6" grpId="0"/>
      <p:bldP spid="32" grpId="0"/>
      <p:bldP spid="32" grpId="1"/>
      <p:bldP spid="33" grpId="0" animBg="1"/>
      <p:bldP spid="33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C2FF7-C746-E842-9FE6-1A3BFF65B1CE}" type="slidenum">
              <a:rPr lang="zh-CN" altLang="en-US"/>
              <a:pPr/>
              <a:t>70</a:t>
            </a:fld>
            <a:endParaRPr lang="en-US" altLang="zh-CN"/>
          </a:p>
        </p:txBody>
      </p:sp>
      <p:sp>
        <p:nvSpPr>
          <p:cNvPr id="409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Naïve Bayes Classifier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Given: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Prior P(Y)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n conditionally independent features X given the class Y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For each Xi, we have likelihood P(X</a:t>
            </a:r>
            <a:r>
              <a:rPr lang="en-US" altLang="zh-CN" baseline="-25000" dirty="0"/>
              <a:t>i</a:t>
            </a:r>
            <a:r>
              <a:rPr lang="en-US" altLang="zh-CN" dirty="0"/>
              <a:t>|Y)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Decision rule: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If assumption holds, NB is optimal classifier!</a:t>
            </a:r>
            <a:endParaRPr lang="zh-CN" altLang="en-US" dirty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981200" y="4038600"/>
          <a:ext cx="5335588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Equation" r:id="rId3" imgW="2527200" imgH="685800" progId="Equation.DSMT4">
                  <p:embed/>
                </p:oleObj>
              </mc:Choice>
              <mc:Fallback>
                <p:oleObj name="Equation" r:id="rId3" imgW="25272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038600"/>
                        <a:ext cx="5335588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7703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FC542-D9A5-C544-9AC7-9050D1816847}" type="slidenum">
              <a:rPr lang="zh-CN" altLang="en-US"/>
              <a:pPr/>
              <a:t>71</a:t>
            </a:fld>
            <a:endParaRPr lang="en-US" altLang="zh-CN"/>
          </a:p>
        </p:txBody>
      </p:sp>
      <p:sp>
        <p:nvSpPr>
          <p:cNvPr id="512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Logistic Regression</a:t>
            </a:r>
            <a:endParaRPr lang="zh-CN" altLang="en-US"/>
          </a:p>
        </p:txBody>
      </p:sp>
      <p:sp>
        <p:nvSpPr>
          <p:cNvPr id="512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Let X be the data instance, and Y be the class label: Learn P(Y|X) directly</a:t>
            </a:r>
          </a:p>
          <a:p>
            <a:pPr lvl="1"/>
            <a:r>
              <a:rPr lang="en-US" altLang="zh-CN" sz="2400" dirty="0"/>
              <a:t>Let W = (W1, W2, … </a:t>
            </a:r>
            <a:r>
              <a:rPr lang="en-US" altLang="zh-CN" sz="2400" dirty="0" err="1"/>
              <a:t>Wn</a:t>
            </a:r>
            <a:r>
              <a:rPr lang="en-US" altLang="zh-CN" sz="2400" dirty="0"/>
              <a:t>), X=(X1, X2, …, </a:t>
            </a:r>
            <a:r>
              <a:rPr lang="en-US" altLang="zh-CN" sz="2400" dirty="0" err="1"/>
              <a:t>Xn</a:t>
            </a:r>
            <a:r>
              <a:rPr lang="en-US" altLang="zh-CN" sz="2400" dirty="0"/>
              <a:t>), </a:t>
            </a:r>
            <a:r>
              <a:rPr lang="en-US" altLang="zh-CN" sz="2400" b="1" dirty="0"/>
              <a:t>WX </a:t>
            </a:r>
            <a:r>
              <a:rPr lang="en-US" altLang="zh-CN" sz="2400" dirty="0"/>
              <a:t>is the dot product</a:t>
            </a:r>
          </a:p>
          <a:p>
            <a:pPr lvl="1"/>
            <a:r>
              <a:rPr lang="en-US" altLang="zh-CN" sz="2400" dirty="0"/>
              <a:t>Sigmoid function:</a:t>
            </a:r>
            <a:endParaRPr lang="zh-CN" altLang="en-US" sz="2400" dirty="0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838200" y="3810000"/>
          <a:ext cx="383540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Equation" r:id="rId3" imgW="1358640" imgH="393480" progId="Equation.DSMT4">
                  <p:embed/>
                </p:oleObj>
              </mc:Choice>
              <mc:Fallback>
                <p:oleObj name="Equation" r:id="rId3" imgW="13586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810000"/>
                        <a:ext cx="3835400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71" y="3251206"/>
            <a:ext cx="3962400" cy="287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632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DE50-08D3-494F-B469-098081AEF036}" type="slidenum">
              <a:rPr lang="zh-CN" altLang="en-US"/>
              <a:pPr/>
              <a:t>72</a:t>
            </a:fld>
            <a:endParaRPr lang="en-US" altLang="zh-CN"/>
          </a:p>
        </p:txBody>
      </p:sp>
      <p:sp>
        <p:nvSpPr>
          <p:cNvPr id="614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Logistic Regression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zh-CN" sz="2500" dirty="0"/>
              <a:t>In logistic regression, we learn the conditional distribution P(</a:t>
            </a:r>
            <a:r>
              <a:rPr lang="en-US" altLang="zh-CN" sz="2500" dirty="0" err="1"/>
              <a:t>y|x</a:t>
            </a:r>
            <a:r>
              <a:rPr lang="en-US" altLang="zh-CN" sz="2500" dirty="0"/>
              <a:t>)</a:t>
            </a:r>
          </a:p>
          <a:p>
            <a:pPr>
              <a:lnSpc>
                <a:spcPct val="80000"/>
              </a:lnSpc>
            </a:pPr>
            <a:r>
              <a:rPr lang="en-US" altLang="zh-CN" sz="2500" dirty="0"/>
              <a:t>Let </a:t>
            </a:r>
            <a:r>
              <a:rPr lang="en-US" altLang="zh-CN" sz="2500" dirty="0" err="1"/>
              <a:t>p</a:t>
            </a:r>
            <a:r>
              <a:rPr lang="en-US" altLang="zh-CN" sz="2500" baseline="-25000" dirty="0" err="1"/>
              <a:t>y</a:t>
            </a:r>
            <a:r>
              <a:rPr lang="en-US" altLang="zh-CN" sz="2500" dirty="0"/>
              <a:t>(</a:t>
            </a:r>
            <a:r>
              <a:rPr lang="en-US" altLang="zh-CN" sz="2500" dirty="0" err="1"/>
              <a:t>x;w</a:t>
            </a:r>
            <a:r>
              <a:rPr lang="en-US" altLang="zh-CN" sz="2500" dirty="0"/>
              <a:t>) be our estimate of P(</a:t>
            </a:r>
            <a:r>
              <a:rPr lang="en-US" altLang="zh-CN" sz="2500" dirty="0" err="1"/>
              <a:t>y|x</a:t>
            </a:r>
            <a:r>
              <a:rPr lang="en-US" altLang="zh-CN" sz="2500" dirty="0"/>
              <a:t>), where w is a vector of adjustable parameters.  </a:t>
            </a:r>
          </a:p>
          <a:p>
            <a:pPr>
              <a:lnSpc>
                <a:spcPct val="80000"/>
              </a:lnSpc>
            </a:pPr>
            <a:r>
              <a:rPr lang="en-US" altLang="zh-CN" sz="2500" dirty="0"/>
              <a:t>Assume there are two classes, y = 0 and y = 1 and</a:t>
            </a:r>
          </a:p>
          <a:p>
            <a:pPr>
              <a:lnSpc>
                <a:spcPct val="80000"/>
              </a:lnSpc>
            </a:pPr>
            <a:endParaRPr lang="en-US" altLang="zh-CN" sz="2500" dirty="0"/>
          </a:p>
          <a:p>
            <a:pPr>
              <a:lnSpc>
                <a:spcPct val="80000"/>
              </a:lnSpc>
            </a:pPr>
            <a:endParaRPr lang="en-US" altLang="zh-CN" sz="2500" dirty="0"/>
          </a:p>
          <a:p>
            <a:pPr>
              <a:lnSpc>
                <a:spcPct val="80000"/>
              </a:lnSpc>
            </a:pPr>
            <a:endParaRPr lang="en-US" altLang="zh-CN" sz="2500" dirty="0"/>
          </a:p>
          <a:p>
            <a:pPr>
              <a:lnSpc>
                <a:spcPct val="80000"/>
              </a:lnSpc>
            </a:pPr>
            <a:r>
              <a:rPr lang="en-US" altLang="zh-CN" sz="2500" dirty="0"/>
              <a:t>This is equivalent to</a:t>
            </a:r>
          </a:p>
          <a:p>
            <a:pPr>
              <a:lnSpc>
                <a:spcPct val="80000"/>
              </a:lnSpc>
            </a:pPr>
            <a:endParaRPr lang="en-US" altLang="zh-CN" sz="2500" dirty="0"/>
          </a:p>
          <a:p>
            <a:pPr>
              <a:lnSpc>
                <a:spcPct val="80000"/>
              </a:lnSpc>
            </a:pPr>
            <a:endParaRPr lang="en-US" altLang="zh-CN" sz="2500" dirty="0"/>
          </a:p>
          <a:p>
            <a:pPr>
              <a:lnSpc>
                <a:spcPct val="80000"/>
              </a:lnSpc>
            </a:pPr>
            <a:r>
              <a:rPr lang="en-US" altLang="zh-CN" sz="2500" dirty="0"/>
              <a:t>That is, the log odds of class 1 is a linear function of x</a:t>
            </a:r>
          </a:p>
          <a:p>
            <a:pPr>
              <a:lnSpc>
                <a:spcPct val="80000"/>
              </a:lnSpc>
            </a:pPr>
            <a:r>
              <a:rPr lang="en-US" altLang="zh-CN" sz="2500" dirty="0"/>
              <a:t>Q: How to find </a:t>
            </a:r>
            <a:r>
              <a:rPr lang="en-US" altLang="zh-CN" sz="2500" b="1" dirty="0"/>
              <a:t>W</a:t>
            </a:r>
            <a:r>
              <a:rPr lang="en-US" altLang="zh-CN" sz="2500" dirty="0"/>
              <a:t>?</a:t>
            </a:r>
          </a:p>
        </p:txBody>
      </p:sp>
      <p:graphicFrame>
        <p:nvGraphicFramePr>
          <p:cNvPr id="614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3511"/>
              </p:ext>
            </p:extLst>
          </p:nvPr>
        </p:nvGraphicFramePr>
        <p:xfrm>
          <a:off x="1162924" y="3200400"/>
          <a:ext cx="2903538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" name="Equation" r:id="rId3" imgW="1155600" imgH="393480" progId="Equation.DSMT4">
                  <p:embed/>
                </p:oleObj>
              </mc:Choice>
              <mc:Fallback>
                <p:oleObj name="Equation" r:id="rId3" imgW="11556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924" y="3200400"/>
                        <a:ext cx="2903538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318899"/>
              </p:ext>
            </p:extLst>
          </p:nvPr>
        </p:nvGraphicFramePr>
        <p:xfrm>
          <a:off x="4644383" y="3222554"/>
          <a:ext cx="3413125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8" name="Equation" r:id="rId5" imgW="1358640" imgH="393480" progId="Equation.DSMT4">
                  <p:embed/>
                </p:oleObj>
              </mc:Choice>
              <mc:Fallback>
                <p:oleObj name="Equation" r:id="rId5" imgW="13586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383" y="3222554"/>
                        <a:ext cx="3413125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755289"/>
              </p:ext>
            </p:extLst>
          </p:nvPr>
        </p:nvGraphicFramePr>
        <p:xfrm>
          <a:off x="3657600" y="4153554"/>
          <a:ext cx="2971800" cy="112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9" name="Equation" r:id="rId7" imgW="1143000" imgH="431640" progId="Equation.DSMT4">
                  <p:embed/>
                </p:oleObj>
              </mc:Choice>
              <mc:Fallback>
                <p:oleObj name="Equation" r:id="rId7" imgW="11430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153554"/>
                        <a:ext cx="2971800" cy="1122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10123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9904-8713-C147-A601-7E8606892FE6}" type="slidenum">
              <a:rPr lang="zh-CN" altLang="en-US"/>
              <a:pPr/>
              <a:t>73</a:t>
            </a:fld>
            <a:endParaRPr lang="en-US" altLang="zh-CN"/>
          </a:p>
        </p:txBody>
      </p:sp>
      <p:sp>
        <p:nvSpPr>
          <p:cNvPr id="717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Constructing a Learning Algorithm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The conditional data likelihood is the probability of the observed Y values in the training data, conditioned on their corresponding X values. We choose parameters w that satisfy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where </a:t>
            </a:r>
            <a:r>
              <a:rPr lang="en-US" altLang="zh-CN" b="1" dirty="0"/>
              <a:t>w</a:t>
            </a:r>
            <a:r>
              <a:rPr lang="en-US" altLang="zh-CN" dirty="0"/>
              <a:t> = &lt;w</a:t>
            </a:r>
            <a:r>
              <a:rPr lang="en-US" altLang="zh-CN" baseline="-25000" dirty="0"/>
              <a:t>0</a:t>
            </a:r>
            <a:r>
              <a:rPr lang="en-US" altLang="zh-CN" dirty="0"/>
              <a:t>,w</a:t>
            </a:r>
            <a:r>
              <a:rPr lang="en-US" altLang="zh-CN" baseline="-25000" dirty="0"/>
              <a:t>1</a:t>
            </a:r>
            <a:r>
              <a:rPr lang="en-US" altLang="zh-CN" dirty="0"/>
              <a:t> ,…,w</a:t>
            </a:r>
            <a:r>
              <a:rPr lang="en-US" altLang="zh-CN" baseline="-25000" dirty="0"/>
              <a:t>n</a:t>
            </a:r>
            <a:r>
              <a:rPr lang="en-US" altLang="zh-CN" dirty="0"/>
              <a:t>&gt; is the vector of parameters to be estimated, y</a:t>
            </a:r>
            <a:r>
              <a:rPr lang="en-US" altLang="zh-CN" baseline="30000" dirty="0"/>
              <a:t>l</a:t>
            </a:r>
            <a:r>
              <a:rPr lang="en-US" altLang="zh-CN" dirty="0"/>
              <a:t> denotes the observed value of Y in the </a:t>
            </a:r>
            <a:r>
              <a:rPr lang="en-US" altLang="zh-CN" i="1" dirty="0"/>
              <a:t>l </a:t>
            </a:r>
            <a:r>
              <a:rPr lang="en-US" altLang="zh-CN" dirty="0" err="1"/>
              <a:t>th</a:t>
            </a:r>
            <a:r>
              <a:rPr lang="en-US" altLang="zh-CN" dirty="0"/>
              <a:t> training example, and </a:t>
            </a:r>
            <a:r>
              <a:rPr lang="en-US" altLang="zh-CN" b="1" dirty="0"/>
              <a:t>x</a:t>
            </a:r>
            <a:r>
              <a:rPr lang="en-US" altLang="zh-CN" baseline="30000" dirty="0"/>
              <a:t>l</a:t>
            </a:r>
            <a:r>
              <a:rPr lang="en-US" altLang="zh-CN" dirty="0"/>
              <a:t> denotes the observed value of </a:t>
            </a:r>
            <a:r>
              <a:rPr lang="en-US" altLang="zh-CN" b="1" dirty="0"/>
              <a:t>X</a:t>
            </a:r>
            <a:r>
              <a:rPr lang="en-US" altLang="zh-CN" dirty="0"/>
              <a:t> in the </a:t>
            </a:r>
            <a:r>
              <a:rPr lang="en-US" altLang="zh-CN" i="1" dirty="0"/>
              <a:t>l </a:t>
            </a:r>
            <a:r>
              <a:rPr lang="en-US" altLang="zh-CN" dirty="0" err="1"/>
              <a:t>th</a:t>
            </a:r>
            <a:r>
              <a:rPr lang="en-US" altLang="zh-CN" dirty="0"/>
              <a:t> training example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zh-CN" altLang="en-US" dirty="0"/>
          </a:p>
        </p:txBody>
      </p:sp>
      <p:graphicFrame>
        <p:nvGraphicFramePr>
          <p:cNvPr id="7170" name="Object 3"/>
          <p:cNvGraphicFramePr>
            <a:graphicFrameLocks noChangeAspect="1"/>
          </p:cNvGraphicFramePr>
          <p:nvPr/>
        </p:nvGraphicFramePr>
        <p:xfrm>
          <a:off x="1981200" y="3429000"/>
          <a:ext cx="4673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" name="Equation" r:id="rId3" imgW="1752480" imgH="342720" progId="Equation.DSMT4">
                  <p:embed/>
                </p:oleObj>
              </mc:Choice>
              <mc:Fallback>
                <p:oleObj name="Equation" r:id="rId3" imgW="175248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429000"/>
                        <a:ext cx="4673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56169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05AD-D013-F34D-A2F2-33FADA9D9D07}" type="slidenum">
              <a:rPr lang="zh-CN" altLang="en-US"/>
              <a:pPr/>
              <a:t>74</a:t>
            </a:fld>
            <a:endParaRPr lang="en-US" altLang="zh-CN"/>
          </a:p>
        </p:txBody>
      </p:sp>
      <p:sp>
        <p:nvSpPr>
          <p:cNvPr id="819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Constructing a Learning Algorithm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Equivalently, we can work with the log of the conditional likelihood: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This conditional data log likelihood, which we will denote l(W) can be written as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Note here we are utilizing the fact that Y can take only values 0 or 1, so only one of the two terms in the expression will be non-zero for any given y</a:t>
            </a:r>
            <a:r>
              <a:rPr lang="en-US" altLang="zh-CN" baseline="30000" dirty="0"/>
              <a:t>l</a:t>
            </a:r>
            <a:endParaRPr lang="zh-CN" altLang="en-US" dirty="0"/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1676400" y="2362200"/>
          <a:ext cx="4953000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4" name="Equation" r:id="rId3" imgW="1866600" imgH="342720" progId="Equation.DSMT4">
                  <p:embed/>
                </p:oleObj>
              </mc:Choice>
              <mc:Fallback>
                <p:oleObj name="Equation" r:id="rId3" imgW="186660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362200"/>
                        <a:ext cx="4953000" cy="909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4"/>
          <p:cNvGraphicFramePr>
            <a:graphicFrameLocks noChangeAspect="1"/>
          </p:cNvGraphicFramePr>
          <p:nvPr/>
        </p:nvGraphicFramePr>
        <p:xfrm>
          <a:off x="889000" y="3962400"/>
          <a:ext cx="7874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" name="Equation" r:id="rId5" imgW="3543120" imgH="342720" progId="Equation.DSMT4">
                  <p:embed/>
                </p:oleObj>
              </mc:Choice>
              <mc:Fallback>
                <p:oleObj name="Equation" r:id="rId5" imgW="354312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000" y="3962400"/>
                        <a:ext cx="78740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3204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2561-5080-E84A-BD5B-516BED6235D3}" type="slidenum">
              <a:rPr lang="zh-CN" altLang="en-US"/>
              <a:pPr/>
              <a:t>75</a:t>
            </a:fld>
            <a:endParaRPr lang="en-US" altLang="zh-CN"/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Computing the Likelihood</a:t>
            </a:r>
            <a:endParaRPr lang="zh-CN" altLang="en-US"/>
          </a:p>
        </p:txBody>
      </p:sp>
      <p:sp>
        <p:nvSpPr>
          <p:cNvPr id="922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 can re-express the log of the conditional likelihood as:</a:t>
            </a:r>
            <a:endParaRPr lang="zh-CN" altLang="en-US" dirty="0"/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635000" y="2806700"/>
          <a:ext cx="8280400" cy="290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name="Equation" r:id="rId3" imgW="3543120" imgH="1244520" progId="Equation.DSMT4">
                  <p:embed/>
                </p:oleObj>
              </mc:Choice>
              <mc:Fallback>
                <p:oleObj name="Equation" r:id="rId3" imgW="3543120" imgH="1244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" y="2806700"/>
                        <a:ext cx="8280400" cy="290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29887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6B5B5-3FB2-5542-A928-F3367504475E}" type="slidenum">
              <a:rPr lang="zh-CN" altLang="en-US"/>
              <a:pPr/>
              <a:t>76</a:t>
            </a:fld>
            <a:endParaRPr lang="en-US" altLang="zh-CN"/>
          </a:p>
        </p:txBody>
      </p:sp>
      <p:sp>
        <p:nvSpPr>
          <p:cNvPr id="1024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Fitting LR by Gradient Ascent</a:t>
            </a:r>
            <a:endParaRPr lang="zh-CN" altLang="en-US"/>
          </a:p>
        </p:txBody>
      </p:sp>
      <p:sp>
        <p:nvSpPr>
          <p:cNvPr id="1024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Unfortunately, there is no closed form solution to maximizing l(</a:t>
            </a:r>
            <a:r>
              <a:rPr lang="en-US" altLang="zh-CN" b="1"/>
              <a:t>w</a:t>
            </a:r>
            <a:r>
              <a:rPr lang="en-US" altLang="zh-CN"/>
              <a:t>) with respect to </a:t>
            </a:r>
            <a:r>
              <a:rPr lang="en-US" altLang="zh-CN" b="1"/>
              <a:t>w</a:t>
            </a:r>
            <a:r>
              <a:rPr lang="en-US" altLang="zh-CN"/>
              <a:t>. Therefore, one common approach is to use gradient ascent</a:t>
            </a:r>
          </a:p>
          <a:p>
            <a:r>
              <a:rPr lang="en-US" altLang="zh-CN"/>
              <a:t>The i th component of the vector gradient has the form</a:t>
            </a:r>
            <a:endParaRPr lang="zh-CN" altLang="en-US"/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1219200" y="4876800"/>
          <a:ext cx="65976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" name="Equation" r:id="rId3" imgW="2336760" imgH="431640" progId="Equation.DSMT4">
                  <p:embed/>
                </p:oleObj>
              </mc:Choice>
              <mc:Fallback>
                <p:oleObj name="Equation" r:id="rId3" imgW="23367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876800"/>
                        <a:ext cx="65976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181600" y="4419600"/>
            <a:ext cx="2438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Logistic Regression prediction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82587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0C45E-BFF4-0248-A62A-2F9CF41E71FF}" type="slidenum">
              <a:rPr lang="zh-CN" altLang="en-US"/>
              <a:pPr/>
              <a:t>77</a:t>
            </a:fld>
            <a:endParaRPr lang="en-US" altLang="zh-CN"/>
          </a:p>
        </p:txBody>
      </p:sp>
      <p:sp>
        <p:nvSpPr>
          <p:cNvPr id="1126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Fitting LR by Gradient Ascent</a:t>
            </a:r>
            <a:endParaRPr lang="zh-CN" altLang="en-US"/>
          </a:p>
        </p:txBody>
      </p:sp>
      <p:sp>
        <p:nvSpPr>
          <p:cNvPr id="1126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Given this formula for the derivative of each wi, we can use standard gradient ascent to optimize the weights </a:t>
            </a:r>
            <a:r>
              <a:rPr lang="en-US" altLang="zh-CN" b="1"/>
              <a:t>w</a:t>
            </a:r>
            <a:r>
              <a:rPr lang="en-US" altLang="zh-CN"/>
              <a:t>. Beginning with initial weights of zero, we repeatedly update the weights in the direction of the gradient, changing the i th weight according to</a:t>
            </a:r>
            <a:endParaRPr lang="zh-CN" altLang="en-US"/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1143000" y="4876800"/>
          <a:ext cx="66151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" name="Equation" r:id="rId3" imgW="2374560" imgH="355320" progId="Equation.DSMT4">
                  <p:embed/>
                </p:oleObj>
              </mc:Choice>
              <mc:Fallback>
                <p:oleObj name="Equation" r:id="rId3" imgW="237456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876800"/>
                        <a:ext cx="661511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69138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3041A-157D-6044-84E8-D012E286CD55}" type="slidenum">
              <a:rPr lang="zh-CN" altLang="en-US"/>
              <a:pPr/>
              <a:t>78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Regularization in Logistic Regression</a:t>
            </a:r>
            <a:endParaRPr lang="zh-CN" altLang="en-US" dirty="0"/>
          </a:p>
        </p:txBody>
      </p:sp>
      <p:sp>
        <p:nvSpPr>
          <p:cNvPr id="12292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altLang="zh-CN" sz="2800" dirty="0" err="1"/>
              <a:t>Overﬁtting</a:t>
            </a:r>
            <a:r>
              <a:rPr lang="en-US" altLang="zh-CN" sz="2800" dirty="0"/>
              <a:t> the training data is a problem that can arise in Logistic Regression, especially when data has very high dimensions and is sparse. </a:t>
            </a:r>
          </a:p>
          <a:p>
            <a:endParaRPr lang="en-US" altLang="zh-CN" sz="2800" dirty="0"/>
          </a:p>
          <a:p>
            <a:r>
              <a:rPr lang="en-US" altLang="zh-CN" sz="2800" dirty="0"/>
              <a:t>One approach to reducing </a:t>
            </a:r>
            <a:r>
              <a:rPr lang="en-US" altLang="zh-CN" sz="2800" dirty="0" err="1"/>
              <a:t>overﬁtting</a:t>
            </a:r>
            <a:r>
              <a:rPr lang="en-US" altLang="zh-CN" sz="2800" dirty="0"/>
              <a:t> is regularization, in which we create a modiﬁed “penalized log likelihood function,” which penalizes large values of </a:t>
            </a:r>
            <a:r>
              <a:rPr lang="en-US" altLang="zh-CN" sz="2800" b="1" dirty="0"/>
              <a:t>w</a:t>
            </a:r>
            <a:r>
              <a:rPr lang="en-US" altLang="zh-CN" sz="2800" dirty="0"/>
              <a:t>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990600" y="4876800"/>
          <a:ext cx="7011988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2" name="Equation" r:id="rId3" imgW="2489040" imgH="419040" progId="Equation.DSMT4">
                  <p:embed/>
                </p:oleObj>
              </mc:Choice>
              <mc:Fallback>
                <p:oleObj name="Equation" r:id="rId3" imgW="24890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876800"/>
                        <a:ext cx="7011988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21025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A8432-EF1F-D94F-A450-66CB24BD1C23}" type="slidenum">
              <a:rPr lang="zh-CN" altLang="en-US"/>
              <a:pPr/>
              <a:t>79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Regularization in Logistic Regression</a:t>
            </a:r>
            <a:endParaRPr lang="zh-CN" altLang="en-US" dirty="0"/>
          </a:p>
        </p:txBody>
      </p:sp>
      <p:sp>
        <p:nvSpPr>
          <p:cNvPr id="1331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derivative of this penalized log likelihood function is similar to our earlier derivative, with one additional penalty term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which gives us the modiﬁed gradient descent rule</a:t>
            </a:r>
            <a:endParaRPr lang="zh-CN" altLang="en-US" dirty="0"/>
          </a:p>
        </p:txBody>
      </p:sp>
      <p:graphicFrame>
        <p:nvGraphicFramePr>
          <p:cNvPr id="13314" name="Object 2"/>
          <p:cNvGraphicFramePr>
            <a:graphicFrameLocks noChangeAspect="1"/>
          </p:cNvGraphicFramePr>
          <p:nvPr/>
        </p:nvGraphicFramePr>
        <p:xfrm>
          <a:off x="1066800" y="3124200"/>
          <a:ext cx="709295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4" name="Equation" r:id="rId3" imgW="2679480" imgH="431640" progId="Equation.DSMT4">
                  <p:embed/>
                </p:oleObj>
              </mc:Choice>
              <mc:Fallback>
                <p:oleObj name="Equation" r:id="rId3" imgW="26794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124200"/>
                        <a:ext cx="709295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3"/>
          <p:cNvGraphicFramePr>
            <a:graphicFrameLocks noChangeAspect="1"/>
          </p:cNvGraphicFramePr>
          <p:nvPr/>
        </p:nvGraphicFramePr>
        <p:xfrm>
          <a:off x="1143000" y="5410200"/>
          <a:ext cx="7337425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5" name="Equation" r:id="rId5" imgW="2793960" imgH="355320" progId="Equation.DSMT4">
                  <p:embed/>
                </p:oleObj>
              </mc:Choice>
              <mc:Fallback>
                <p:oleObj name="Equation" r:id="rId5" imgW="279396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410200"/>
                        <a:ext cx="7337425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6745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Conditional Likelihood p(</a:t>
            </a:r>
            <a:r>
              <a:rPr lang="en-US" dirty="0" err="1"/>
              <a:t>y|x</a:t>
            </a:r>
            <a:r>
              <a:rPr lang="en-US" dirty="0"/>
              <a:t>)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/>
              <a:t>Conditioned on x: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Conditional distribution of Y: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3429000" y="1752600"/>
            <a:ext cx="1308471" cy="722414"/>
            <a:chOff x="3429000" y="1752600"/>
            <a:chExt cx="1308471" cy="722414"/>
          </a:xfrm>
        </p:grpSpPr>
        <p:sp>
          <p:nvSpPr>
            <p:cNvPr id="17" name="TextBox 16"/>
            <p:cNvSpPr txBox="1"/>
            <p:nvPr/>
          </p:nvSpPr>
          <p:spPr>
            <a:xfrm>
              <a:off x="3429000" y="1752600"/>
              <a:ext cx="13084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Constant</a:t>
              </a:r>
            </a:p>
          </p:txBody>
        </p:sp>
        <p:sp>
          <p:nvSpPr>
            <p:cNvPr id="18" name="Left Brace 17"/>
            <p:cNvSpPr/>
            <p:nvPr/>
          </p:nvSpPr>
          <p:spPr>
            <a:xfrm rot="5400000">
              <a:off x="3905098" y="1703004"/>
              <a:ext cx="295913" cy="1248108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334000" y="2179100"/>
            <a:ext cx="3276600" cy="1466831"/>
            <a:chOff x="5334000" y="2179100"/>
            <a:chExt cx="3276600" cy="1466831"/>
          </a:xfrm>
        </p:grpSpPr>
        <p:sp>
          <p:nvSpPr>
            <p:cNvPr id="26" name="Rectangle 25"/>
            <p:cNvSpPr/>
            <p:nvPr/>
          </p:nvSpPr>
          <p:spPr>
            <a:xfrm>
              <a:off x="5334000" y="2179100"/>
              <a:ext cx="3276600" cy="14668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196" y="2593674"/>
              <a:ext cx="2108200" cy="5207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07197" y="2209800"/>
              <a:ext cx="2046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504D"/>
                  </a:solidFill>
                </a:rPr>
                <a:t>Normal Distribution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400800" y="3036332"/>
              <a:ext cx="728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504D"/>
                  </a:solidFill>
                </a:rPr>
                <a:t>Mean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39000" y="3036332"/>
              <a:ext cx="10039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504D"/>
                  </a:solidFill>
                </a:rPr>
                <a:t>Variance</a:t>
              </a:r>
            </a:p>
          </p:txBody>
        </p:sp>
      </p:grp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432300"/>
            <a:ext cx="3149600" cy="5207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249863"/>
            <a:ext cx="7124700" cy="11430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70" y="2446929"/>
            <a:ext cx="3352630" cy="72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0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CBA9-A68D-C44D-87AA-B88C118EE0F4}" type="slidenum">
              <a:rPr lang="zh-CN" altLang="en-US"/>
              <a:pPr/>
              <a:t>80</a:t>
            </a:fld>
            <a:endParaRPr lang="en-US" altLang="zh-CN"/>
          </a:p>
        </p:txBody>
      </p:sp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Summary of Logistic Regression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Learns the Conditional Probability Distribution P(</a:t>
            </a:r>
            <a:r>
              <a:rPr lang="en-US" altLang="zh-CN" dirty="0" err="1"/>
              <a:t>y|x</a:t>
            </a:r>
            <a:r>
              <a:rPr lang="en-US" altLang="zh-CN" dirty="0"/>
              <a:t>)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Local Search.  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Begins with initial weight vector.  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Modifies it iteratively to maximize an objective function.  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The objective function is the conditional log likelihood of the data – so the algorithm seeks the probability distribution P(</a:t>
            </a:r>
            <a:r>
              <a:rPr lang="en-US" altLang="zh-CN" dirty="0" err="1"/>
              <a:t>y|x</a:t>
            </a:r>
            <a:r>
              <a:rPr lang="en-US" altLang="zh-CN" dirty="0"/>
              <a:t>) that is most likely given the data.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46540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E415B-DD6C-C94F-A130-BDDEFF2B57A2}" type="slidenum">
              <a:rPr lang="zh-CN" altLang="en-US"/>
              <a:pPr/>
              <a:t>81</a:t>
            </a:fld>
            <a:endParaRPr lang="en-US" altLang="zh-CN"/>
          </a:p>
        </p:txBody>
      </p:sp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 you should know LR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In general, NB and LR make different assumptions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NB: Features independent given class -&gt; assumption on P(X|Y)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LR: Functional form of P(Y|X), no assumption on P(X|Y)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LR is a linear classifier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decision rule is a </a:t>
            </a:r>
            <a:r>
              <a:rPr lang="en-US" altLang="zh-CN" dirty="0" err="1"/>
              <a:t>hyperplane</a:t>
            </a:r>
            <a:endParaRPr lang="en-US" altLang="zh-CN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LR optimized by conditional likelihood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no closed-form solution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concave -&gt; global optimum with gradient ascent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74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09C2-325E-4345-97BE-7D5C5739F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D60FB-7C62-3549-87E0-21B4D87B7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858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4472621" y="990600"/>
            <a:ext cx="2232978" cy="1371600"/>
            <a:chOff x="4472621" y="990600"/>
            <a:chExt cx="2232978" cy="1371600"/>
          </a:xfrm>
        </p:grpSpPr>
        <p:sp>
          <p:nvSpPr>
            <p:cNvPr id="15" name="Rounded Rectangle 14"/>
            <p:cNvSpPr/>
            <p:nvPr/>
          </p:nvSpPr>
          <p:spPr>
            <a:xfrm>
              <a:off x="5830848" y="1502390"/>
              <a:ext cx="874751" cy="85981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4472621" y="1502390"/>
              <a:ext cx="821425" cy="85981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07603" y="990600"/>
              <a:ext cx="18693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Parameters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685800" y="4648200"/>
            <a:ext cx="7924800" cy="1524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Parameters and Random Variables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3154363"/>
          </a:xfrm>
        </p:spPr>
        <p:txBody>
          <a:bodyPr/>
          <a:lstStyle/>
          <a:p>
            <a:r>
              <a:rPr lang="en-US" dirty="0"/>
              <a:t>Conditional distribution of y:</a:t>
            </a:r>
          </a:p>
          <a:p>
            <a:pPr lvl="1"/>
            <a:r>
              <a:rPr lang="en-US" dirty="0"/>
              <a:t>Bayesian: parameters as random variables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Frequentist</a:t>
            </a:r>
            <a:r>
              <a:rPr lang="en-US" dirty="0"/>
              <a:t>: parameters as (unknown) constants</a:t>
            </a: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24000"/>
            <a:ext cx="4497240" cy="78361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253" y="3925171"/>
            <a:ext cx="2298700" cy="5207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486400"/>
            <a:ext cx="1905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7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13610</TotalTime>
  <Words>3050</Words>
  <Application>Microsoft Macintosh PowerPoint</Application>
  <PresentationFormat>On-screen Show (4:3)</PresentationFormat>
  <Paragraphs>657</Paragraphs>
  <Slides>82</Slides>
  <Notes>12</Notes>
  <HiddenSlides>3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Arial</vt:lpstr>
      <vt:lpstr>Calibri</vt:lpstr>
      <vt:lpstr>Comic Sans MS</vt:lpstr>
      <vt:lpstr>Consolas</vt:lpstr>
      <vt:lpstr>Times</vt:lpstr>
      <vt:lpstr>Office Theme</vt:lpstr>
      <vt:lpstr>Equation</vt:lpstr>
      <vt:lpstr>Linear Regression and the  Bias Variance Tradeoff</vt:lpstr>
      <vt:lpstr>Simple Linear Regression</vt:lpstr>
      <vt:lpstr>Motivation</vt:lpstr>
      <vt:lpstr>Multiple Linear Regression</vt:lpstr>
      <vt:lpstr>The Regression Model</vt:lpstr>
      <vt:lpstr>PowerPoint Presentation</vt:lpstr>
      <vt:lpstr>The Linear Model</vt:lpstr>
      <vt:lpstr>Conditional Likelihood p(y|x)</vt:lpstr>
      <vt:lpstr>Parameters and Random Variables</vt:lpstr>
      <vt:lpstr>PowerPoint Presentation</vt:lpstr>
      <vt:lpstr>Independent and Identically Distributed (iid) Data</vt:lpstr>
      <vt:lpstr>Joint Probability</vt:lpstr>
      <vt:lpstr>Rewriting with Matrix Notation</vt:lpstr>
      <vt:lpstr>Rewriting with Matrix Notation</vt:lpstr>
      <vt:lpstr>Estimating the Model</vt:lpstr>
      <vt:lpstr>Joint Probability</vt:lpstr>
      <vt:lpstr>PowerPoint Presentation</vt:lpstr>
      <vt:lpstr>Maximizing the Likelihood</vt:lpstr>
      <vt:lpstr>PowerPoint Presentation</vt:lpstr>
      <vt:lpstr>PowerPoint Presentation</vt:lpstr>
      <vt:lpstr>PowerPoint Presentation</vt:lpstr>
      <vt:lpstr>Pictorial Interpretation of  Squared Error</vt:lpstr>
      <vt:lpstr>Maximizing the Likelihood (Minimizing the Squared Error)</vt:lpstr>
      <vt:lpstr>Minimizing the Squared Error</vt:lpstr>
      <vt:lpstr>PowerPoint Presentation</vt:lpstr>
      <vt:lpstr>PowerPoint Presentation</vt:lpstr>
      <vt:lpstr>Geometric Interpretation</vt:lpstr>
      <vt:lpstr>Geometric Interpretation</vt:lpstr>
      <vt:lpstr>Geometric Interpretation</vt:lpstr>
      <vt:lpstr>Connection to Pseudo-Inverse</vt:lpstr>
      <vt:lpstr>Computing the MLE</vt:lpstr>
      <vt:lpstr>Cholesky Factorization</vt:lpstr>
      <vt:lpstr>Solving Triangular System</vt:lpstr>
      <vt:lpstr>Solving Triangular System</vt:lpstr>
      <vt:lpstr>Distributed Direct Solution (Map-Reduce)</vt:lpstr>
      <vt:lpstr>Gradient Descent:  What if p is large?  (e.g., n/2)</vt:lpstr>
      <vt:lpstr>Gradient Descent Illustrated:</vt:lpstr>
      <vt:lpstr>Gradient Descent:  What if p is large?  (e.g., n/2)</vt:lpstr>
      <vt:lpstr>Stochastic Gradient Descent</vt:lpstr>
      <vt:lpstr>Fitting Non-linear Data</vt:lpstr>
      <vt:lpstr>Transforming the Feature Space</vt:lpstr>
      <vt:lpstr>PowerPoint Presentation</vt:lpstr>
      <vt:lpstr>PowerPoint Presentation</vt:lpstr>
      <vt:lpstr>Really Over-fitting!</vt:lpstr>
      <vt:lpstr>What if I train on different data?</vt:lpstr>
      <vt:lpstr>Bias-Variance Tradeoff</vt:lpstr>
      <vt:lpstr>Bias-Variance Tradeoff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Bias Variance Tradeoff</vt:lpstr>
      <vt:lpstr>Bias Variance Plot</vt:lpstr>
      <vt:lpstr>PowerPoint Presentation</vt:lpstr>
      <vt:lpstr>Analyze Variance of           </vt:lpstr>
      <vt:lpstr>Analyze Variance of           </vt:lpstr>
      <vt:lpstr>Consequence of Variance Calculation</vt:lpstr>
      <vt:lpstr>Analyze Variance of           </vt:lpstr>
      <vt:lpstr>Analyze Variance of           </vt:lpstr>
      <vt:lpstr>Deriving the final identity</vt:lpstr>
      <vt:lpstr>Summary</vt:lpstr>
      <vt:lpstr>Gauss-Markov Theorem</vt:lpstr>
      <vt:lpstr>Summary</vt:lpstr>
      <vt:lpstr>PowerPoint Presentation</vt:lpstr>
      <vt:lpstr>Logistic Regression</vt:lpstr>
      <vt:lpstr>Classification</vt:lpstr>
      <vt:lpstr>Generative vs. Discriminative  Classifiers - Intuition</vt:lpstr>
      <vt:lpstr>The Naïve Bayes Classifier</vt:lpstr>
      <vt:lpstr>Logistic Regression</vt:lpstr>
      <vt:lpstr>Logistic Regression</vt:lpstr>
      <vt:lpstr>Constructing a Learning Algorithm</vt:lpstr>
      <vt:lpstr>Constructing a Learning Algorithm</vt:lpstr>
      <vt:lpstr>Computing the Likelihood</vt:lpstr>
      <vt:lpstr>Fitting LR by Gradient Ascent</vt:lpstr>
      <vt:lpstr>Fitting LR by Gradient Ascent</vt:lpstr>
      <vt:lpstr>Regularization in Logistic Regression</vt:lpstr>
      <vt:lpstr>Regularization in Logistic Regression</vt:lpstr>
      <vt:lpstr>Summary of Logistic Regression</vt:lpstr>
      <vt:lpstr>What you should know LR</vt:lpstr>
      <vt:lpstr>PowerPoint Presentation</vt:lpstr>
    </vt:vector>
  </TitlesOfParts>
  <Company>AMPLab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</dc:title>
  <dc:creator>Joseph Gonzalez</dc:creator>
  <cp:lastModifiedBy>Dr. Shangsong Liang</cp:lastModifiedBy>
  <cp:revision>319</cp:revision>
  <cp:lastPrinted>2014-02-24T11:00:26Z</cp:lastPrinted>
  <dcterms:created xsi:type="dcterms:W3CDTF">2014-02-23T18:23:11Z</dcterms:created>
  <dcterms:modified xsi:type="dcterms:W3CDTF">2025-09-24T06:17:09Z</dcterms:modified>
</cp:coreProperties>
</file>